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0" d="100"/>
          <a:sy n="60" d="100"/>
        </p:scale>
        <p:origin x="-984" y="-27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B26636B-C5C8-4EF1-AB31-9DD7624975CD}" type="datetimeFigureOut">
              <a:rPr lang="en-US" smtClean="0"/>
              <a:t>4/5/2020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01C2-975F-48B0-9937-7E2EBC8E8E6F}" type="slidenum">
              <a:rPr lang="en-US" smtClean="0"/>
              <a:t>‹#›</a:t>
            </a:fld>
            <a:endParaRPr lang="en-US"/>
          </a:p>
        </p:txBody>
      </p:sp>
    </p:spTree>
    <p:extLst>
      <p:ext uri="{BB962C8B-B14F-4D97-AF65-F5344CB8AC3E}">
        <p14:creationId xmlns:p14="http://schemas.microsoft.com/office/powerpoint/2010/main" val="5631362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B26636B-C5C8-4EF1-AB31-9DD7624975CD}" type="datetimeFigureOut">
              <a:rPr lang="en-US" smtClean="0"/>
              <a:t>4/5/2020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01C2-975F-48B0-9937-7E2EBC8E8E6F}" type="slidenum">
              <a:rPr lang="en-US" smtClean="0"/>
              <a:t>‹#›</a:t>
            </a:fld>
            <a:endParaRPr lang="en-US"/>
          </a:p>
        </p:txBody>
      </p:sp>
    </p:spTree>
    <p:extLst>
      <p:ext uri="{BB962C8B-B14F-4D97-AF65-F5344CB8AC3E}">
        <p14:creationId xmlns:p14="http://schemas.microsoft.com/office/powerpoint/2010/main" val="41591865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B26636B-C5C8-4EF1-AB31-9DD7624975CD}" type="datetimeFigureOut">
              <a:rPr lang="en-US" smtClean="0"/>
              <a:t>4/5/2020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01C2-975F-48B0-9937-7E2EBC8E8E6F}" type="slidenum">
              <a:rPr lang="en-US" smtClean="0"/>
              <a:t>‹#›</a:t>
            </a:fld>
            <a:endParaRPr lang="en-US"/>
          </a:p>
        </p:txBody>
      </p:sp>
    </p:spTree>
    <p:extLst>
      <p:ext uri="{BB962C8B-B14F-4D97-AF65-F5344CB8AC3E}">
        <p14:creationId xmlns:p14="http://schemas.microsoft.com/office/powerpoint/2010/main" val="31546622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B26636B-C5C8-4EF1-AB31-9DD7624975CD}" type="datetimeFigureOut">
              <a:rPr lang="en-US" smtClean="0"/>
              <a:t>4/5/2020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01C2-975F-48B0-9937-7E2EBC8E8E6F}" type="slidenum">
              <a:rPr lang="en-US" smtClean="0"/>
              <a:t>‹#›</a:t>
            </a:fld>
            <a:endParaRPr lang="en-US"/>
          </a:p>
        </p:txBody>
      </p:sp>
    </p:spTree>
    <p:extLst>
      <p:ext uri="{BB962C8B-B14F-4D97-AF65-F5344CB8AC3E}">
        <p14:creationId xmlns:p14="http://schemas.microsoft.com/office/powerpoint/2010/main" val="25115766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B26636B-C5C8-4EF1-AB31-9DD7624975CD}" type="datetimeFigureOut">
              <a:rPr lang="en-US" smtClean="0"/>
              <a:t>4/5/2020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01C2-975F-48B0-9937-7E2EBC8E8E6F}" type="slidenum">
              <a:rPr lang="en-US" smtClean="0"/>
              <a:t>‹#›</a:t>
            </a:fld>
            <a:endParaRPr lang="en-US"/>
          </a:p>
        </p:txBody>
      </p:sp>
    </p:spTree>
    <p:extLst>
      <p:ext uri="{BB962C8B-B14F-4D97-AF65-F5344CB8AC3E}">
        <p14:creationId xmlns:p14="http://schemas.microsoft.com/office/powerpoint/2010/main" val="6884421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B26636B-C5C8-4EF1-AB31-9DD7624975CD}" type="datetimeFigureOut">
              <a:rPr lang="en-US" smtClean="0"/>
              <a:t>4/5/2020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5C01C2-975F-48B0-9937-7E2EBC8E8E6F}" type="slidenum">
              <a:rPr lang="en-US" smtClean="0"/>
              <a:t>‹#›</a:t>
            </a:fld>
            <a:endParaRPr lang="en-US"/>
          </a:p>
        </p:txBody>
      </p:sp>
    </p:spTree>
    <p:extLst>
      <p:ext uri="{BB962C8B-B14F-4D97-AF65-F5344CB8AC3E}">
        <p14:creationId xmlns:p14="http://schemas.microsoft.com/office/powerpoint/2010/main" val="39323387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B26636B-C5C8-4EF1-AB31-9DD7624975CD}" type="datetimeFigureOut">
              <a:rPr lang="en-US" smtClean="0"/>
              <a:t>4/5/2020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F5C01C2-975F-48B0-9937-7E2EBC8E8E6F}" type="slidenum">
              <a:rPr lang="en-US" smtClean="0"/>
              <a:t>‹#›</a:t>
            </a:fld>
            <a:endParaRPr lang="en-US"/>
          </a:p>
        </p:txBody>
      </p:sp>
    </p:spTree>
    <p:extLst>
      <p:ext uri="{BB962C8B-B14F-4D97-AF65-F5344CB8AC3E}">
        <p14:creationId xmlns:p14="http://schemas.microsoft.com/office/powerpoint/2010/main" val="29574256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B26636B-C5C8-4EF1-AB31-9DD7624975CD}" type="datetimeFigureOut">
              <a:rPr lang="en-US" smtClean="0"/>
              <a:t>4/5/2020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F5C01C2-975F-48B0-9937-7E2EBC8E8E6F}" type="slidenum">
              <a:rPr lang="en-US" smtClean="0"/>
              <a:t>‹#›</a:t>
            </a:fld>
            <a:endParaRPr lang="en-US"/>
          </a:p>
        </p:txBody>
      </p:sp>
    </p:spTree>
    <p:extLst>
      <p:ext uri="{BB962C8B-B14F-4D97-AF65-F5344CB8AC3E}">
        <p14:creationId xmlns:p14="http://schemas.microsoft.com/office/powerpoint/2010/main" val="25917570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B26636B-C5C8-4EF1-AB31-9DD7624975CD}" type="datetimeFigureOut">
              <a:rPr lang="en-US" smtClean="0"/>
              <a:t>4/5/2020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F5C01C2-975F-48B0-9937-7E2EBC8E8E6F}" type="slidenum">
              <a:rPr lang="en-US" smtClean="0"/>
              <a:t>‹#›</a:t>
            </a:fld>
            <a:endParaRPr lang="en-US"/>
          </a:p>
        </p:txBody>
      </p:sp>
    </p:spTree>
    <p:extLst>
      <p:ext uri="{BB962C8B-B14F-4D97-AF65-F5344CB8AC3E}">
        <p14:creationId xmlns:p14="http://schemas.microsoft.com/office/powerpoint/2010/main" val="42323170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B26636B-C5C8-4EF1-AB31-9DD7624975CD}" type="datetimeFigureOut">
              <a:rPr lang="en-US" smtClean="0"/>
              <a:t>4/5/2020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5C01C2-975F-48B0-9937-7E2EBC8E8E6F}" type="slidenum">
              <a:rPr lang="en-US" smtClean="0"/>
              <a:t>‹#›</a:t>
            </a:fld>
            <a:endParaRPr lang="en-US"/>
          </a:p>
        </p:txBody>
      </p:sp>
    </p:spTree>
    <p:extLst>
      <p:ext uri="{BB962C8B-B14F-4D97-AF65-F5344CB8AC3E}">
        <p14:creationId xmlns:p14="http://schemas.microsoft.com/office/powerpoint/2010/main" val="22472377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B26636B-C5C8-4EF1-AB31-9DD7624975CD}" type="datetimeFigureOut">
              <a:rPr lang="en-US" smtClean="0"/>
              <a:t>4/5/2020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5C01C2-975F-48B0-9937-7E2EBC8E8E6F}" type="slidenum">
              <a:rPr lang="en-US" smtClean="0"/>
              <a:t>‹#›</a:t>
            </a:fld>
            <a:endParaRPr lang="en-US"/>
          </a:p>
        </p:txBody>
      </p:sp>
    </p:spTree>
    <p:extLst>
      <p:ext uri="{BB962C8B-B14F-4D97-AF65-F5344CB8AC3E}">
        <p14:creationId xmlns:p14="http://schemas.microsoft.com/office/powerpoint/2010/main" val="22706529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B26636B-C5C8-4EF1-AB31-9DD7624975CD}" type="datetimeFigureOut">
              <a:rPr lang="en-US" smtClean="0"/>
              <a:t>4/5/2020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F5C01C2-975F-48B0-9937-7E2EBC8E8E6F}" type="slidenum">
              <a:rPr lang="en-US" smtClean="0"/>
              <a:t>‹#›</a:t>
            </a:fld>
            <a:endParaRPr lang="en-US"/>
          </a:p>
        </p:txBody>
      </p:sp>
    </p:spTree>
    <p:extLst>
      <p:ext uri="{BB962C8B-B14F-4D97-AF65-F5344CB8AC3E}">
        <p14:creationId xmlns:p14="http://schemas.microsoft.com/office/powerpoint/2010/main" val="30289449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churchleaders.com/children/childrens-ministry-articles/372914-cant-do-an-easter-egg-hunt-easter-photo-scavenger-hunt-alternative.html?fbclid=IwAR0TlLN2PRLpXe5mbN4nOn0CBv4pJbn9o99qyetUoF1Rei5wj5zsUbkb1F8" TargetMode="External"/><Relationship Id="rId1" Type="http://schemas.openxmlformats.org/officeDocument/2006/relationships/slideLayout" Target="../slideLayouts/slideLayout1.xml"/><Relationship Id="rId4" Type="http://schemas.openxmlformats.org/officeDocument/2006/relationships/image" Target="../media/image2.gi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hyperlink" Target="https://www.biblegateway.com/passage/?search=Luke+2:6-12&amp;version=NRSV#fen-NRSV-24977a" TargetMode="Externa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4000" b="1" dirty="0" smtClean="0">
                <a:latin typeface="Kristen ITC" pitchFamily="66" charset="0"/>
              </a:rPr>
              <a:t>Easter Photo Scavenger Hunt</a:t>
            </a:r>
            <a:endParaRPr lang="en-US" sz="4000" b="1" dirty="0">
              <a:latin typeface="Kristen ITC" pitchFamily="66" charset="0"/>
            </a:endParaRPr>
          </a:p>
        </p:txBody>
      </p:sp>
      <p:sp>
        <p:nvSpPr>
          <p:cNvPr id="3" name="Subtitle 2"/>
          <p:cNvSpPr>
            <a:spLocks noGrp="1"/>
          </p:cNvSpPr>
          <p:nvPr>
            <p:ph type="subTitle" idx="1"/>
          </p:nvPr>
        </p:nvSpPr>
        <p:spPr>
          <a:xfrm>
            <a:off x="1371600" y="3886200"/>
            <a:ext cx="6400800" cy="1981200"/>
          </a:xfrm>
        </p:spPr>
        <p:txBody>
          <a:bodyPr>
            <a:noAutofit/>
          </a:bodyPr>
          <a:lstStyle/>
          <a:p>
            <a:r>
              <a:rPr lang="en-US" sz="2000" dirty="0" smtClean="0">
                <a:latin typeface="Kristen ITC" pitchFamily="66" charset="0"/>
              </a:rPr>
              <a:t>Clues that Lead you to Easter!</a:t>
            </a:r>
          </a:p>
          <a:p>
            <a:endParaRPr lang="en-US" sz="2000" dirty="0" smtClean="0">
              <a:latin typeface="Kristen ITC" pitchFamily="66" charset="0"/>
            </a:endParaRPr>
          </a:p>
          <a:p>
            <a:r>
              <a:rPr lang="en-US" sz="2000" dirty="0" smtClean="0">
                <a:latin typeface="Kristen ITC" pitchFamily="66" charset="0"/>
              </a:rPr>
              <a:t>Borrowed from </a:t>
            </a:r>
          </a:p>
          <a:p>
            <a:r>
              <a:rPr lang="en-US" sz="2000" dirty="0" smtClean="0">
                <a:latin typeface="Kristen ITC" pitchFamily="66" charset="0"/>
              </a:rPr>
              <a:t>Christina </a:t>
            </a:r>
            <a:r>
              <a:rPr lang="en-US" sz="2000" dirty="0" err="1" smtClean="0">
                <a:latin typeface="Kristen ITC" pitchFamily="66" charset="0"/>
              </a:rPr>
              <a:t>Embree</a:t>
            </a:r>
            <a:endParaRPr lang="en-US" sz="2000" dirty="0" smtClean="0">
              <a:latin typeface="Kristen ITC" pitchFamily="66" charset="0"/>
            </a:endParaRPr>
          </a:p>
          <a:p>
            <a:r>
              <a:rPr lang="en-US" sz="2000" dirty="0" smtClean="0">
                <a:hlinkClick r:id="rId2"/>
              </a:rPr>
              <a:t>churchleaders.com</a:t>
            </a:r>
            <a:endParaRPr lang="en-US" sz="2000" dirty="0">
              <a:latin typeface="Kristen ITC" pitchFamily="66" charset="0"/>
            </a:endParaRPr>
          </a:p>
        </p:txBody>
      </p:sp>
      <p:pic>
        <p:nvPicPr>
          <p:cNvPr id="1026" name="Picture 2" descr="C:\Users\ruppersberg\AppData\Local\Microsoft\Windows\Temporary Internet Files\Content.IE5\BGMGPP4Y\Easter-Flower[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629400" y="4343400"/>
            <a:ext cx="2209324" cy="1940523"/>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C:\Users\ruppersberg\AppData\Local\Microsoft\Windows\Temporary Internet Files\Content.IE5\3IIIKEZY\Holy%20Week%201[1].gif"/>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8600" y="420413"/>
            <a:ext cx="2811985" cy="18097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541919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66800" y="1066800"/>
            <a:ext cx="6858000" cy="4042132"/>
          </a:xfrm>
          <a:prstGeom prst="rect">
            <a:avLst/>
          </a:prstGeom>
          <a:noFill/>
        </p:spPr>
        <p:txBody>
          <a:bodyPr wrap="square" rtlCol="0">
            <a:spAutoFit/>
          </a:bodyPr>
          <a:lstStyle/>
          <a:p>
            <a:pPr>
              <a:spcAft>
                <a:spcPts val="1950"/>
              </a:spcAft>
            </a:pPr>
            <a:r>
              <a:rPr lang="en-US" sz="2000" dirty="0" smtClean="0">
                <a:solidFill>
                  <a:srgbClr val="222222"/>
                </a:solidFill>
                <a:effectLst/>
                <a:latin typeface="Verdana"/>
                <a:ea typeface="Times New Roman"/>
              </a:rPr>
              <a:t>This family-focused Easter activity does not require social interaction, other than family members, and utilizes the outdoors, technology, and some creative storytelling to help families engage with the Easter story.</a:t>
            </a:r>
            <a:endParaRPr lang="en-US" sz="2000" dirty="0" smtClean="0">
              <a:effectLst/>
              <a:latin typeface="Times New Roman"/>
              <a:ea typeface="Times New Roman"/>
            </a:endParaRPr>
          </a:p>
          <a:p>
            <a:pPr>
              <a:spcAft>
                <a:spcPts val="1950"/>
              </a:spcAft>
            </a:pPr>
            <a:r>
              <a:rPr lang="en-US" sz="2000" dirty="0" smtClean="0">
                <a:solidFill>
                  <a:srgbClr val="222222"/>
                </a:solidFill>
                <a:effectLst/>
                <a:latin typeface="Verdana"/>
                <a:ea typeface="Times New Roman"/>
              </a:rPr>
              <a:t>We’ve all got our smart phones in hand; why not put them to good use and use them to tell our children the story of Easter? After families find each “clue” the family takes a </a:t>
            </a:r>
            <a:r>
              <a:rPr lang="en-US" sz="2000" dirty="0" err="1" smtClean="0">
                <a:solidFill>
                  <a:srgbClr val="222222"/>
                </a:solidFill>
                <a:effectLst/>
                <a:latin typeface="Verdana"/>
                <a:ea typeface="Times New Roman"/>
              </a:rPr>
              <a:t>selfie</a:t>
            </a:r>
            <a:r>
              <a:rPr lang="en-US" sz="2000" dirty="0" smtClean="0">
                <a:solidFill>
                  <a:srgbClr val="222222"/>
                </a:solidFill>
                <a:effectLst/>
                <a:latin typeface="Verdana"/>
                <a:ea typeface="Times New Roman"/>
              </a:rPr>
              <a:t> together with the object they found so that by the end, not only do they have fun, faith-filled memories, they have seven new family pictures.</a:t>
            </a:r>
            <a:endParaRPr lang="en-US" sz="2000" dirty="0">
              <a:effectLst/>
              <a:latin typeface="Times New Roman"/>
              <a:ea typeface="Times New Roman"/>
            </a:endParaRPr>
          </a:p>
        </p:txBody>
      </p:sp>
    </p:spTree>
    <p:extLst>
      <p:ext uri="{BB962C8B-B14F-4D97-AF65-F5344CB8AC3E}">
        <p14:creationId xmlns:p14="http://schemas.microsoft.com/office/powerpoint/2010/main" val="12878597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381000"/>
            <a:ext cx="8001000" cy="6183231"/>
          </a:xfrm>
          <a:prstGeom prst="rect">
            <a:avLst/>
          </a:prstGeom>
          <a:noFill/>
        </p:spPr>
        <p:txBody>
          <a:bodyPr wrap="square" rtlCol="0">
            <a:spAutoFit/>
          </a:bodyPr>
          <a:lstStyle/>
          <a:p>
            <a:pPr algn="ctr">
              <a:lnSpc>
                <a:spcPts val="2175"/>
              </a:lnSpc>
              <a:spcBef>
                <a:spcPts val="1800"/>
              </a:spcBef>
              <a:spcAft>
                <a:spcPts val="1050"/>
              </a:spcAft>
            </a:pPr>
            <a:r>
              <a:rPr lang="en-US" sz="2400" b="1" i="1" dirty="0" smtClean="0">
                <a:solidFill>
                  <a:srgbClr val="111111"/>
                </a:solidFill>
                <a:effectLst/>
                <a:latin typeface="Arial"/>
                <a:ea typeface="Times New Roman"/>
                <a:cs typeface="Times New Roman"/>
              </a:rPr>
              <a:t>Easter Photo Scavenger Hunt </a:t>
            </a:r>
            <a:r>
              <a:rPr lang="en-US" sz="2400" b="1" dirty="0" smtClean="0">
                <a:solidFill>
                  <a:srgbClr val="111111"/>
                </a:solidFill>
                <a:effectLst/>
                <a:latin typeface="Arial"/>
                <a:ea typeface="Times New Roman"/>
                <a:cs typeface="Times New Roman"/>
              </a:rPr>
              <a:t>Clue #1 – Birth</a:t>
            </a:r>
            <a:endParaRPr lang="en-US" sz="1600" dirty="0" smtClean="0">
              <a:ea typeface="Calibri"/>
              <a:cs typeface="Times New Roman"/>
            </a:endParaRPr>
          </a:p>
          <a:p>
            <a:pPr algn="ctr">
              <a:lnSpc>
                <a:spcPct val="115000"/>
              </a:lnSpc>
            </a:pPr>
            <a:r>
              <a:rPr lang="en-US" i="1" dirty="0" smtClean="0">
                <a:solidFill>
                  <a:srgbClr val="222222"/>
                </a:solidFill>
                <a:effectLst/>
                <a:latin typeface="Verdana"/>
                <a:ea typeface="Times New Roman"/>
                <a:cs typeface="Times New Roman"/>
              </a:rPr>
              <a:t>This story begins in a different way</a:t>
            </a:r>
            <a:endParaRPr lang="en-US" sz="1600" dirty="0" smtClean="0">
              <a:ea typeface="Calibri"/>
              <a:cs typeface="Times New Roman"/>
            </a:endParaRPr>
          </a:p>
          <a:p>
            <a:pPr algn="ctr">
              <a:lnSpc>
                <a:spcPct val="115000"/>
              </a:lnSpc>
            </a:pPr>
            <a:r>
              <a:rPr lang="en-US" i="1" dirty="0" smtClean="0">
                <a:solidFill>
                  <a:srgbClr val="222222"/>
                </a:solidFill>
                <a:effectLst/>
                <a:latin typeface="Verdana"/>
                <a:ea typeface="Times New Roman"/>
                <a:cs typeface="Times New Roman"/>
              </a:rPr>
              <a:t>The Baby Jesus was sleeping on Hay</a:t>
            </a:r>
            <a:endParaRPr lang="en-US" sz="1600" dirty="0">
              <a:ea typeface="Calibri"/>
              <a:cs typeface="Times New Roman"/>
            </a:endParaRPr>
          </a:p>
          <a:p>
            <a:pPr algn="ctr">
              <a:lnSpc>
                <a:spcPct val="115000"/>
              </a:lnSpc>
            </a:pPr>
            <a:r>
              <a:rPr lang="en-US" i="1" dirty="0" smtClean="0">
                <a:solidFill>
                  <a:srgbClr val="222222"/>
                </a:solidFill>
                <a:effectLst/>
                <a:latin typeface="Verdana"/>
                <a:ea typeface="Times New Roman"/>
                <a:cs typeface="Times New Roman"/>
              </a:rPr>
              <a:t>He was the Messiah, God’s Only Son</a:t>
            </a:r>
            <a:endParaRPr lang="en-US" sz="1600" dirty="0">
              <a:ea typeface="Calibri"/>
              <a:cs typeface="Times New Roman"/>
            </a:endParaRPr>
          </a:p>
          <a:p>
            <a:pPr algn="ctr">
              <a:lnSpc>
                <a:spcPct val="115000"/>
              </a:lnSpc>
            </a:pPr>
            <a:r>
              <a:rPr lang="en-US" i="1" dirty="0" smtClean="0">
                <a:solidFill>
                  <a:srgbClr val="222222"/>
                </a:solidFill>
                <a:effectLst/>
                <a:latin typeface="Verdana"/>
                <a:ea typeface="Times New Roman"/>
                <a:cs typeface="Times New Roman"/>
              </a:rPr>
              <a:t>But His journey began as a quiet, humble one…</a:t>
            </a:r>
            <a:endParaRPr lang="en-US" sz="1600" dirty="0">
              <a:ea typeface="Calibri"/>
              <a:cs typeface="Times New Roman"/>
            </a:endParaRPr>
          </a:p>
          <a:p>
            <a:pPr>
              <a:lnSpc>
                <a:spcPct val="115000"/>
              </a:lnSpc>
            </a:pPr>
            <a:r>
              <a:rPr lang="en-US" dirty="0" smtClean="0">
                <a:solidFill>
                  <a:srgbClr val="222222"/>
                </a:solidFill>
                <a:effectLst/>
                <a:latin typeface="Verdana"/>
                <a:ea typeface="Times New Roman"/>
                <a:cs typeface="Times New Roman"/>
              </a:rPr>
              <a:t> </a:t>
            </a:r>
            <a:endParaRPr lang="en-US" sz="1600" dirty="0">
              <a:ea typeface="Calibri"/>
              <a:cs typeface="Times New Roman"/>
            </a:endParaRPr>
          </a:p>
          <a:p>
            <a:pPr>
              <a:lnSpc>
                <a:spcPct val="115000"/>
              </a:lnSpc>
              <a:spcAft>
                <a:spcPts val="1950"/>
              </a:spcAft>
            </a:pPr>
            <a:r>
              <a:rPr lang="en-US" b="1" dirty="0" smtClean="0">
                <a:solidFill>
                  <a:srgbClr val="222222"/>
                </a:solidFill>
                <a:effectLst/>
                <a:latin typeface="Verdana"/>
                <a:ea typeface="Times New Roman"/>
                <a:cs typeface="Times New Roman"/>
              </a:rPr>
              <a:t>With your family, find a barn or manger and take a </a:t>
            </a:r>
            <a:r>
              <a:rPr lang="en-US" b="1" dirty="0" err="1" smtClean="0">
                <a:solidFill>
                  <a:srgbClr val="222222"/>
                </a:solidFill>
                <a:effectLst/>
                <a:latin typeface="Verdana"/>
                <a:ea typeface="Times New Roman"/>
                <a:cs typeface="Times New Roman"/>
              </a:rPr>
              <a:t>selfie</a:t>
            </a:r>
            <a:r>
              <a:rPr lang="en-US" b="1" dirty="0" smtClean="0">
                <a:solidFill>
                  <a:srgbClr val="222222"/>
                </a:solidFill>
                <a:effectLst/>
                <a:latin typeface="Verdana"/>
                <a:ea typeface="Times New Roman"/>
                <a:cs typeface="Times New Roman"/>
              </a:rPr>
              <a:t> together beside it.</a:t>
            </a:r>
            <a:r>
              <a:rPr lang="en-US" dirty="0" smtClean="0">
                <a:solidFill>
                  <a:srgbClr val="222222"/>
                </a:solidFill>
                <a:effectLst/>
                <a:latin typeface="Verdana"/>
                <a:ea typeface="Times New Roman"/>
                <a:cs typeface="Times New Roman"/>
              </a:rPr>
              <a:t> Think about what it meant that Jesus wasn’t born rich or mighty, but as a humble baby, just like us. Talk about why that is important to us as we follow Him.</a:t>
            </a:r>
            <a:endParaRPr lang="en-US" sz="1600" dirty="0">
              <a:ea typeface="Calibri"/>
              <a:cs typeface="Times New Roman"/>
            </a:endParaRPr>
          </a:p>
          <a:p>
            <a:pPr>
              <a:lnSpc>
                <a:spcPct val="115000"/>
              </a:lnSpc>
            </a:pPr>
            <a:r>
              <a:rPr lang="en-US" sz="1400" b="1" kern="0" dirty="0" smtClean="0">
                <a:solidFill>
                  <a:srgbClr val="000000"/>
                </a:solidFill>
                <a:effectLst/>
                <a:latin typeface="Verdana"/>
                <a:ea typeface="Times New Roman"/>
                <a:cs typeface="Times New Roman"/>
              </a:rPr>
              <a:t>Luke 2:6-12</a:t>
            </a:r>
            <a:r>
              <a:rPr lang="en-US" sz="1050" b="1" kern="0" dirty="0" smtClean="0">
                <a:solidFill>
                  <a:srgbClr val="000000"/>
                </a:solidFill>
                <a:effectLst/>
                <a:latin typeface="Verdana"/>
                <a:ea typeface="Times New Roman"/>
                <a:cs typeface="Times New Roman"/>
              </a:rPr>
              <a:t> New Revised Standard Version (NRSV)</a:t>
            </a:r>
            <a:endParaRPr lang="en-US" b="1" kern="0" dirty="0" smtClean="0">
              <a:solidFill>
                <a:srgbClr val="365F91"/>
              </a:solidFill>
              <a:effectLst/>
              <a:latin typeface="Cambria"/>
              <a:ea typeface="Times New Roman"/>
              <a:cs typeface="Times New Roman"/>
            </a:endParaRPr>
          </a:p>
          <a:p>
            <a:pPr>
              <a:lnSpc>
                <a:spcPts val="1800"/>
              </a:lnSpc>
              <a:spcAft>
                <a:spcPts val="750"/>
              </a:spcAft>
            </a:pPr>
            <a:r>
              <a:rPr lang="en-US" sz="700" b="1" baseline="30000" dirty="0" smtClean="0">
                <a:solidFill>
                  <a:srgbClr val="000000"/>
                </a:solidFill>
                <a:effectLst/>
                <a:latin typeface="Arial"/>
                <a:ea typeface="Times New Roman"/>
              </a:rPr>
              <a:t>6 </a:t>
            </a:r>
            <a:r>
              <a:rPr lang="en-US" sz="1100" dirty="0" smtClean="0">
                <a:solidFill>
                  <a:srgbClr val="000000"/>
                </a:solidFill>
                <a:effectLst/>
                <a:latin typeface="Verdana"/>
                <a:ea typeface="Times New Roman"/>
              </a:rPr>
              <a:t>While they were there, the time came for her to deliver her child. </a:t>
            </a:r>
            <a:r>
              <a:rPr lang="en-US" sz="700" b="1" baseline="30000" dirty="0" smtClean="0">
                <a:solidFill>
                  <a:srgbClr val="000000"/>
                </a:solidFill>
                <a:effectLst/>
                <a:latin typeface="Arial"/>
                <a:ea typeface="Times New Roman"/>
              </a:rPr>
              <a:t>7 </a:t>
            </a:r>
            <a:r>
              <a:rPr lang="en-US" sz="1100" dirty="0" smtClean="0">
                <a:solidFill>
                  <a:srgbClr val="000000"/>
                </a:solidFill>
                <a:effectLst/>
                <a:latin typeface="Verdana"/>
                <a:ea typeface="Times New Roman"/>
              </a:rPr>
              <a:t>And she gave birth to her firstborn son and wrapped him in bands of cloth, and laid him in a manger, because there was no place for them in the inn.</a:t>
            </a:r>
            <a:endParaRPr lang="en-US" sz="1600" dirty="0" smtClean="0">
              <a:effectLst/>
              <a:latin typeface="Times New Roman"/>
              <a:ea typeface="Times New Roman"/>
            </a:endParaRPr>
          </a:p>
          <a:p>
            <a:pPr>
              <a:lnSpc>
                <a:spcPct val="115000"/>
              </a:lnSpc>
              <a:spcBef>
                <a:spcPts val="1500"/>
              </a:spcBef>
              <a:spcAft>
                <a:spcPts val="750"/>
              </a:spcAft>
            </a:pPr>
            <a:r>
              <a:rPr lang="en-US" sz="1600" b="0" dirty="0" smtClean="0">
                <a:solidFill>
                  <a:srgbClr val="000000"/>
                </a:solidFill>
                <a:effectLst/>
                <a:latin typeface="Verdana"/>
                <a:ea typeface="Times New Roman"/>
                <a:cs typeface="Times New Roman"/>
              </a:rPr>
              <a:t>The Shepherds and the Angels</a:t>
            </a:r>
            <a:endParaRPr lang="en-US" sz="1400" b="1" dirty="0" smtClean="0">
              <a:solidFill>
                <a:srgbClr val="4F81BD"/>
              </a:solidFill>
              <a:effectLst/>
              <a:latin typeface="Cambria"/>
              <a:ea typeface="Times New Roman"/>
              <a:cs typeface="Times New Roman"/>
            </a:endParaRPr>
          </a:p>
          <a:p>
            <a:pPr>
              <a:lnSpc>
                <a:spcPts val="1800"/>
              </a:lnSpc>
              <a:spcAft>
                <a:spcPts val="750"/>
              </a:spcAft>
            </a:pPr>
            <a:r>
              <a:rPr lang="en-US" sz="700" b="1" baseline="30000" dirty="0" smtClean="0">
                <a:solidFill>
                  <a:srgbClr val="000000"/>
                </a:solidFill>
                <a:effectLst/>
                <a:latin typeface="Arial"/>
                <a:ea typeface="Times New Roman"/>
              </a:rPr>
              <a:t>8 </a:t>
            </a:r>
            <a:r>
              <a:rPr lang="en-US" sz="1100" dirty="0" smtClean="0">
                <a:solidFill>
                  <a:srgbClr val="000000"/>
                </a:solidFill>
                <a:effectLst/>
                <a:latin typeface="Verdana"/>
                <a:ea typeface="Times New Roman"/>
              </a:rPr>
              <a:t>In that region there were shepherds living in the fields, keeping watch over their flock by night. </a:t>
            </a:r>
            <a:r>
              <a:rPr lang="en-US" sz="700" b="1" baseline="30000" dirty="0" smtClean="0">
                <a:solidFill>
                  <a:srgbClr val="000000"/>
                </a:solidFill>
                <a:effectLst/>
                <a:latin typeface="Arial"/>
                <a:ea typeface="Times New Roman"/>
              </a:rPr>
              <a:t>9 </a:t>
            </a:r>
            <a:r>
              <a:rPr lang="en-US" sz="1100" dirty="0" smtClean="0">
                <a:solidFill>
                  <a:srgbClr val="000000"/>
                </a:solidFill>
                <a:effectLst/>
                <a:latin typeface="Verdana"/>
                <a:ea typeface="Times New Roman"/>
              </a:rPr>
              <a:t>Then an angel of the Lord stood before them, and the glory of the Lord shone around them, and they were terrified. </a:t>
            </a:r>
            <a:r>
              <a:rPr lang="en-US" sz="700" b="1" baseline="30000" dirty="0" smtClean="0">
                <a:solidFill>
                  <a:srgbClr val="000000"/>
                </a:solidFill>
                <a:effectLst/>
                <a:latin typeface="Arial"/>
                <a:ea typeface="Times New Roman"/>
              </a:rPr>
              <a:t>10 </a:t>
            </a:r>
            <a:r>
              <a:rPr lang="en-US" sz="1100" dirty="0" smtClean="0">
                <a:solidFill>
                  <a:srgbClr val="000000"/>
                </a:solidFill>
                <a:effectLst/>
                <a:latin typeface="Verdana"/>
                <a:ea typeface="Times New Roman"/>
              </a:rPr>
              <a:t>But the angel said to them, “Do not be afraid; for see—I am bringing you good news of great joy for all the people: </a:t>
            </a:r>
            <a:r>
              <a:rPr lang="en-US" sz="700" b="1" baseline="30000" dirty="0" smtClean="0">
                <a:solidFill>
                  <a:srgbClr val="000000"/>
                </a:solidFill>
                <a:effectLst/>
                <a:latin typeface="Arial"/>
                <a:ea typeface="Times New Roman"/>
              </a:rPr>
              <a:t>11 </a:t>
            </a:r>
            <a:r>
              <a:rPr lang="en-US" sz="1100" dirty="0" smtClean="0">
                <a:solidFill>
                  <a:srgbClr val="000000"/>
                </a:solidFill>
                <a:effectLst/>
                <a:latin typeface="Verdana"/>
                <a:ea typeface="Times New Roman"/>
              </a:rPr>
              <a:t>to you is born this day in the city of David a Savior, who is the Messiah,</a:t>
            </a:r>
            <a:r>
              <a:rPr lang="en-US" sz="700" baseline="30000" dirty="0" smtClean="0">
                <a:solidFill>
                  <a:srgbClr val="000000"/>
                </a:solidFill>
                <a:effectLst/>
                <a:latin typeface="Verdana"/>
                <a:ea typeface="Times New Roman"/>
              </a:rPr>
              <a:t>[</a:t>
            </a:r>
            <a:r>
              <a:rPr lang="en-US" sz="700" u="sng" baseline="30000" dirty="0" smtClean="0">
                <a:solidFill>
                  <a:srgbClr val="B34B2C"/>
                </a:solidFill>
                <a:effectLst/>
                <a:latin typeface="Verdana"/>
                <a:ea typeface="Times New Roman"/>
                <a:hlinkClick r:id="rId2" tooltip="See footnote a"/>
              </a:rPr>
              <a:t>a</a:t>
            </a:r>
            <a:r>
              <a:rPr lang="en-US" sz="700" baseline="30000" dirty="0" smtClean="0">
                <a:solidFill>
                  <a:srgbClr val="000000"/>
                </a:solidFill>
                <a:effectLst/>
                <a:latin typeface="Verdana"/>
                <a:ea typeface="Times New Roman"/>
              </a:rPr>
              <a:t>]</a:t>
            </a:r>
            <a:r>
              <a:rPr lang="en-US" sz="1100" dirty="0" smtClean="0">
                <a:solidFill>
                  <a:srgbClr val="000000"/>
                </a:solidFill>
                <a:effectLst/>
                <a:latin typeface="Verdana"/>
                <a:ea typeface="Times New Roman"/>
              </a:rPr>
              <a:t> the Lord. </a:t>
            </a:r>
            <a:r>
              <a:rPr lang="en-US" sz="700" b="1" baseline="30000" dirty="0" smtClean="0">
                <a:solidFill>
                  <a:srgbClr val="000000"/>
                </a:solidFill>
                <a:effectLst/>
                <a:latin typeface="Arial"/>
                <a:ea typeface="Times New Roman"/>
              </a:rPr>
              <a:t>12 </a:t>
            </a:r>
            <a:r>
              <a:rPr lang="en-US" sz="1100" dirty="0" smtClean="0">
                <a:solidFill>
                  <a:srgbClr val="000000"/>
                </a:solidFill>
                <a:effectLst/>
                <a:latin typeface="Verdana"/>
                <a:ea typeface="Times New Roman"/>
              </a:rPr>
              <a:t>This will be a sign for you: you will find a child wrapped in bands of cloth and lying in a manger.”</a:t>
            </a:r>
            <a:endParaRPr lang="en-US" sz="1600" dirty="0">
              <a:effectLst/>
              <a:latin typeface="Times New Roman"/>
              <a:ea typeface="Times New Roman"/>
            </a:endParaRPr>
          </a:p>
        </p:txBody>
      </p:sp>
    </p:spTree>
    <p:extLst>
      <p:ext uri="{BB962C8B-B14F-4D97-AF65-F5344CB8AC3E}">
        <p14:creationId xmlns:p14="http://schemas.microsoft.com/office/powerpoint/2010/main" val="5214419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98764" y="457200"/>
            <a:ext cx="8001000" cy="5601533"/>
          </a:xfrm>
          <a:prstGeom prst="rect">
            <a:avLst/>
          </a:prstGeom>
          <a:noFill/>
        </p:spPr>
        <p:txBody>
          <a:bodyPr wrap="square" rtlCol="0">
            <a:spAutoFit/>
          </a:bodyPr>
          <a:lstStyle/>
          <a:p>
            <a:pPr algn="ctr"/>
            <a:r>
              <a:rPr lang="en-US" b="1" i="1" dirty="0">
                <a:latin typeface="Verdana" pitchFamily="34" charset="0"/>
                <a:ea typeface="Verdana" pitchFamily="34" charset="0"/>
                <a:cs typeface="Verdana" pitchFamily="34" charset="0"/>
              </a:rPr>
              <a:t>Easter Photo Scavenger Hunt </a:t>
            </a:r>
            <a:r>
              <a:rPr lang="en-US" b="1" dirty="0">
                <a:latin typeface="Verdana" pitchFamily="34" charset="0"/>
                <a:ea typeface="Verdana" pitchFamily="34" charset="0"/>
                <a:cs typeface="Verdana" pitchFamily="34" charset="0"/>
              </a:rPr>
              <a:t>Clue #2 – </a:t>
            </a:r>
            <a:r>
              <a:rPr lang="en-US" b="1" dirty="0" smtClean="0">
                <a:latin typeface="Verdana" pitchFamily="34" charset="0"/>
                <a:ea typeface="Verdana" pitchFamily="34" charset="0"/>
                <a:cs typeface="Verdana" pitchFamily="34" charset="0"/>
              </a:rPr>
              <a:t>Baptism</a:t>
            </a:r>
          </a:p>
          <a:p>
            <a:pPr algn="ctr"/>
            <a:endParaRPr lang="en-US" dirty="0">
              <a:latin typeface="Verdana" pitchFamily="34" charset="0"/>
              <a:ea typeface="Verdana" pitchFamily="34" charset="0"/>
              <a:cs typeface="Verdana" pitchFamily="34" charset="0"/>
            </a:endParaRPr>
          </a:p>
          <a:p>
            <a:pPr algn="ctr"/>
            <a:r>
              <a:rPr lang="en-US" i="1" dirty="0">
                <a:latin typeface="Verdana" pitchFamily="34" charset="0"/>
                <a:ea typeface="Verdana" pitchFamily="34" charset="0"/>
                <a:cs typeface="Verdana" pitchFamily="34" charset="0"/>
              </a:rPr>
              <a:t>As He grew, he gained respect from God and man</a:t>
            </a:r>
            <a:endParaRPr lang="en-US" dirty="0">
              <a:latin typeface="Verdana" pitchFamily="34" charset="0"/>
              <a:ea typeface="Verdana" pitchFamily="34" charset="0"/>
              <a:cs typeface="Verdana" pitchFamily="34" charset="0"/>
            </a:endParaRPr>
          </a:p>
          <a:p>
            <a:pPr algn="ctr"/>
            <a:r>
              <a:rPr lang="en-US" i="1" dirty="0">
                <a:latin typeface="Verdana" pitchFamily="34" charset="0"/>
                <a:ea typeface="Verdana" pitchFamily="34" charset="0"/>
                <a:cs typeface="Verdana" pitchFamily="34" charset="0"/>
              </a:rPr>
              <a:t>And His calling to save us, He began to understand</a:t>
            </a:r>
            <a:endParaRPr lang="en-US" dirty="0">
              <a:latin typeface="Verdana" pitchFamily="34" charset="0"/>
              <a:ea typeface="Verdana" pitchFamily="34" charset="0"/>
              <a:cs typeface="Verdana" pitchFamily="34" charset="0"/>
            </a:endParaRPr>
          </a:p>
          <a:p>
            <a:pPr algn="ctr"/>
            <a:r>
              <a:rPr lang="en-US" i="1" dirty="0">
                <a:latin typeface="Verdana" pitchFamily="34" charset="0"/>
                <a:ea typeface="Verdana" pitchFamily="34" charset="0"/>
                <a:cs typeface="Verdana" pitchFamily="34" charset="0"/>
              </a:rPr>
              <a:t>He declared He came to set the captives free</a:t>
            </a:r>
            <a:endParaRPr lang="en-US" dirty="0">
              <a:latin typeface="Verdana" pitchFamily="34" charset="0"/>
              <a:ea typeface="Verdana" pitchFamily="34" charset="0"/>
              <a:cs typeface="Verdana" pitchFamily="34" charset="0"/>
            </a:endParaRPr>
          </a:p>
          <a:p>
            <a:pPr algn="ctr"/>
            <a:r>
              <a:rPr lang="en-US" i="1" dirty="0" smtClean="0">
                <a:latin typeface="Verdana" pitchFamily="34" charset="0"/>
                <a:ea typeface="Verdana" pitchFamily="34" charset="0"/>
                <a:cs typeface="Verdana" pitchFamily="34" charset="0"/>
              </a:rPr>
              <a:t>And </a:t>
            </a:r>
            <a:r>
              <a:rPr lang="en-US" i="1" dirty="0">
                <a:latin typeface="Verdana" pitchFamily="34" charset="0"/>
                <a:ea typeface="Verdana" pitchFamily="34" charset="0"/>
                <a:cs typeface="Verdana" pitchFamily="34" charset="0"/>
              </a:rPr>
              <a:t>was baptized by John to begin that journey.</a:t>
            </a:r>
            <a:endParaRPr lang="en-US" dirty="0">
              <a:latin typeface="Verdana" pitchFamily="34" charset="0"/>
              <a:ea typeface="Verdana" pitchFamily="34" charset="0"/>
              <a:cs typeface="Verdana" pitchFamily="34" charset="0"/>
            </a:endParaRPr>
          </a:p>
          <a:p>
            <a:endParaRPr lang="en-US" dirty="0" smtClean="0">
              <a:latin typeface="Verdana" pitchFamily="34" charset="0"/>
              <a:ea typeface="Verdana" pitchFamily="34" charset="0"/>
              <a:cs typeface="Verdana" pitchFamily="34" charset="0"/>
            </a:endParaRPr>
          </a:p>
          <a:p>
            <a:r>
              <a:rPr lang="en-US" dirty="0" smtClean="0">
                <a:latin typeface="Verdana" pitchFamily="34" charset="0"/>
                <a:ea typeface="Verdana" pitchFamily="34" charset="0"/>
                <a:cs typeface="Verdana" pitchFamily="34" charset="0"/>
              </a:rPr>
              <a:t>John </a:t>
            </a:r>
            <a:r>
              <a:rPr lang="en-US" dirty="0">
                <a:latin typeface="Verdana" pitchFamily="34" charset="0"/>
                <a:ea typeface="Verdana" pitchFamily="34" charset="0"/>
                <a:cs typeface="Verdana" pitchFamily="34" charset="0"/>
              </a:rPr>
              <a:t>the Baptist baptized Jesus in the Jordan River. </a:t>
            </a:r>
            <a:r>
              <a:rPr lang="en-US" b="1" dirty="0">
                <a:latin typeface="Verdana" pitchFamily="34" charset="0"/>
                <a:ea typeface="Verdana" pitchFamily="34" charset="0"/>
                <a:cs typeface="Verdana" pitchFamily="34" charset="0"/>
              </a:rPr>
              <a:t>See if you can find a stream, a pool, a river, anything with water for your family </a:t>
            </a:r>
            <a:r>
              <a:rPr lang="en-US" b="1" dirty="0" err="1">
                <a:latin typeface="Verdana" pitchFamily="34" charset="0"/>
                <a:ea typeface="Verdana" pitchFamily="34" charset="0"/>
                <a:cs typeface="Verdana" pitchFamily="34" charset="0"/>
              </a:rPr>
              <a:t>selfie</a:t>
            </a:r>
            <a:r>
              <a:rPr lang="en-US" b="1" dirty="0">
                <a:latin typeface="Verdana" pitchFamily="34" charset="0"/>
                <a:ea typeface="Verdana" pitchFamily="34" charset="0"/>
                <a:cs typeface="Verdana" pitchFamily="34" charset="0"/>
              </a:rPr>
              <a:t>.</a:t>
            </a:r>
            <a:r>
              <a:rPr lang="en-US" dirty="0">
                <a:latin typeface="Verdana" pitchFamily="34" charset="0"/>
                <a:ea typeface="Verdana" pitchFamily="34" charset="0"/>
                <a:cs typeface="Verdana" pitchFamily="34" charset="0"/>
              </a:rPr>
              <a:t> Take some time to think about what happened when Jesus was baptized, how God spoke from heaven and what John said about Him</a:t>
            </a:r>
            <a:r>
              <a:rPr lang="en-US" dirty="0" smtClean="0">
                <a:latin typeface="Verdana" pitchFamily="34" charset="0"/>
                <a:ea typeface="Verdana" pitchFamily="34" charset="0"/>
                <a:cs typeface="Verdana" pitchFamily="34" charset="0"/>
              </a:rPr>
              <a:t>.</a:t>
            </a:r>
          </a:p>
          <a:p>
            <a:endParaRPr lang="en-US" dirty="0">
              <a:latin typeface="Verdana" pitchFamily="34" charset="0"/>
              <a:ea typeface="Verdana" pitchFamily="34" charset="0"/>
              <a:cs typeface="Verdana" pitchFamily="34" charset="0"/>
            </a:endParaRPr>
          </a:p>
          <a:p>
            <a:r>
              <a:rPr lang="en-US" sz="1200" b="1" dirty="0" smtClean="0">
                <a:latin typeface="Verdana" pitchFamily="34" charset="0"/>
                <a:ea typeface="Verdana" pitchFamily="34" charset="0"/>
                <a:cs typeface="Verdana" pitchFamily="34" charset="0"/>
              </a:rPr>
              <a:t>Matthew 3:13-17 New Revised Standard Version (NRSV)</a:t>
            </a:r>
          </a:p>
          <a:p>
            <a:r>
              <a:rPr lang="en-US" sz="1200" dirty="0" smtClean="0">
                <a:latin typeface="Verdana" pitchFamily="34" charset="0"/>
                <a:ea typeface="Verdana" pitchFamily="34" charset="0"/>
                <a:cs typeface="Verdana" pitchFamily="34" charset="0"/>
              </a:rPr>
              <a:t>The Baptism of Jesus</a:t>
            </a:r>
          </a:p>
          <a:p>
            <a:r>
              <a:rPr lang="en-US" sz="1200" dirty="0" smtClean="0">
                <a:latin typeface="Verdana" pitchFamily="34" charset="0"/>
                <a:ea typeface="Verdana" pitchFamily="34" charset="0"/>
                <a:cs typeface="Verdana" pitchFamily="34" charset="0"/>
              </a:rPr>
              <a:t>13 Then Jesus came from Galilee to John at the Jordan, to be baptized by him. 14 John would have prevented him, saying, “I need to be baptized by you, and do you come to me?” 15 But Jesus answered him, “Let it be so now; for it is proper for us in this way to fulfill all righteousness.” Then he consented. 16 And when Jesus had been baptized, just as he came up from the water, suddenly the heavens were opened to him and he saw the Spirit of God descending like a dove and alighting on him. 17 And a voice from heaven said, “This is my Son, the Beloved,[a] with whom I am well pleased.”</a:t>
            </a:r>
          </a:p>
          <a:p>
            <a:endParaRPr lang="en-US" sz="1600" dirty="0">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30863632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98764" y="990600"/>
            <a:ext cx="8001000" cy="4616648"/>
          </a:xfrm>
          <a:prstGeom prst="rect">
            <a:avLst/>
          </a:prstGeom>
          <a:noFill/>
        </p:spPr>
        <p:txBody>
          <a:bodyPr wrap="square" rtlCol="0">
            <a:spAutoFit/>
          </a:bodyPr>
          <a:lstStyle/>
          <a:p>
            <a:pPr algn="ctr"/>
            <a:r>
              <a:rPr lang="en-US" b="1" i="1" dirty="0">
                <a:latin typeface="Verdana" pitchFamily="34" charset="0"/>
                <a:ea typeface="Verdana" pitchFamily="34" charset="0"/>
                <a:cs typeface="Verdana" pitchFamily="34" charset="0"/>
              </a:rPr>
              <a:t>Easter Photo Scavenger Hunt </a:t>
            </a:r>
            <a:r>
              <a:rPr lang="en-US" b="1" dirty="0">
                <a:latin typeface="Verdana" pitchFamily="34" charset="0"/>
                <a:ea typeface="Verdana" pitchFamily="34" charset="0"/>
                <a:cs typeface="Verdana" pitchFamily="34" charset="0"/>
              </a:rPr>
              <a:t>Clue #3 – </a:t>
            </a:r>
            <a:r>
              <a:rPr lang="en-US" b="1" dirty="0" smtClean="0">
                <a:latin typeface="Verdana" pitchFamily="34" charset="0"/>
                <a:ea typeface="Verdana" pitchFamily="34" charset="0"/>
                <a:cs typeface="Verdana" pitchFamily="34" charset="0"/>
              </a:rPr>
              <a:t>Ministry</a:t>
            </a:r>
          </a:p>
          <a:p>
            <a:pPr algn="ctr"/>
            <a:endParaRPr lang="en-US" dirty="0">
              <a:latin typeface="Verdana" pitchFamily="34" charset="0"/>
              <a:ea typeface="Verdana" pitchFamily="34" charset="0"/>
              <a:cs typeface="Verdana" pitchFamily="34" charset="0"/>
            </a:endParaRPr>
          </a:p>
          <a:p>
            <a:pPr algn="ctr"/>
            <a:r>
              <a:rPr lang="en-US" i="1" dirty="0">
                <a:latin typeface="Verdana" pitchFamily="34" charset="0"/>
                <a:ea typeface="Verdana" pitchFamily="34" charset="0"/>
                <a:cs typeface="Verdana" pitchFamily="34" charset="0"/>
              </a:rPr>
              <a:t>Jesus began to teach all the people</a:t>
            </a:r>
            <a:endParaRPr lang="en-US" dirty="0">
              <a:latin typeface="Verdana" pitchFamily="34" charset="0"/>
              <a:ea typeface="Verdana" pitchFamily="34" charset="0"/>
              <a:cs typeface="Verdana" pitchFamily="34" charset="0"/>
            </a:endParaRPr>
          </a:p>
          <a:p>
            <a:pPr algn="ctr"/>
            <a:r>
              <a:rPr lang="en-US" i="1" dirty="0">
                <a:latin typeface="Verdana" pitchFamily="34" charset="0"/>
                <a:ea typeface="Verdana" pitchFamily="34" charset="0"/>
                <a:cs typeface="Verdana" pitchFamily="34" charset="0"/>
              </a:rPr>
              <a:t>They’d come to hear him, no building or steeple</a:t>
            </a:r>
            <a:endParaRPr lang="en-US" dirty="0">
              <a:latin typeface="Verdana" pitchFamily="34" charset="0"/>
              <a:ea typeface="Verdana" pitchFamily="34" charset="0"/>
              <a:cs typeface="Verdana" pitchFamily="34" charset="0"/>
            </a:endParaRPr>
          </a:p>
          <a:p>
            <a:pPr algn="ctr"/>
            <a:r>
              <a:rPr lang="en-US" i="1" dirty="0">
                <a:latin typeface="Verdana" pitchFamily="34" charset="0"/>
                <a:ea typeface="Verdana" pitchFamily="34" charset="0"/>
                <a:cs typeface="Verdana" pitchFamily="34" charset="0"/>
              </a:rPr>
              <a:t>He’d talk in the mountains and down by the sea</a:t>
            </a:r>
            <a:endParaRPr lang="en-US" dirty="0">
              <a:latin typeface="Verdana" pitchFamily="34" charset="0"/>
              <a:ea typeface="Verdana" pitchFamily="34" charset="0"/>
              <a:cs typeface="Verdana" pitchFamily="34" charset="0"/>
            </a:endParaRPr>
          </a:p>
          <a:p>
            <a:pPr algn="ctr"/>
            <a:r>
              <a:rPr lang="en-US" i="1" dirty="0">
                <a:latin typeface="Verdana" pitchFamily="34" charset="0"/>
                <a:ea typeface="Verdana" pitchFamily="34" charset="0"/>
                <a:cs typeface="Verdana" pitchFamily="34" charset="0"/>
              </a:rPr>
              <a:t>And to those who would listen, He’d say “Come, follow me</a:t>
            </a:r>
            <a:r>
              <a:rPr lang="en-US" i="1" dirty="0" smtClean="0">
                <a:latin typeface="Verdana" pitchFamily="34" charset="0"/>
                <a:ea typeface="Verdana" pitchFamily="34" charset="0"/>
                <a:cs typeface="Verdana" pitchFamily="34" charset="0"/>
              </a:rPr>
              <a:t>!”</a:t>
            </a:r>
          </a:p>
          <a:p>
            <a:pPr algn="ctr"/>
            <a:endParaRPr lang="en-US" dirty="0">
              <a:latin typeface="Verdana" pitchFamily="34" charset="0"/>
              <a:ea typeface="Verdana" pitchFamily="34" charset="0"/>
              <a:cs typeface="Verdana" pitchFamily="34" charset="0"/>
            </a:endParaRPr>
          </a:p>
          <a:p>
            <a:r>
              <a:rPr lang="en-US" dirty="0">
                <a:latin typeface="Verdana" pitchFamily="34" charset="0"/>
                <a:ea typeface="Verdana" pitchFamily="34" charset="0"/>
                <a:cs typeface="Verdana" pitchFamily="34" charset="0"/>
              </a:rPr>
              <a:t>Jesus went to places where people were to talk to them about God’s Love. If Jesus were here today, where do you think he would teach? </a:t>
            </a:r>
            <a:r>
              <a:rPr lang="en-US" b="1" dirty="0" smtClean="0">
                <a:latin typeface="Verdana" pitchFamily="34" charset="0"/>
                <a:ea typeface="Verdana" pitchFamily="34" charset="0"/>
                <a:cs typeface="Verdana" pitchFamily="34" charset="0"/>
              </a:rPr>
              <a:t>Take </a:t>
            </a:r>
            <a:r>
              <a:rPr lang="en-US" b="1" dirty="0">
                <a:latin typeface="Verdana" pitchFamily="34" charset="0"/>
                <a:ea typeface="Verdana" pitchFamily="34" charset="0"/>
                <a:cs typeface="Verdana" pitchFamily="34" charset="0"/>
              </a:rPr>
              <a:t>a picture of your family in the place you thought of and write down a little explanation of why you picked that place!</a:t>
            </a:r>
            <a:endParaRPr lang="en-US" dirty="0">
              <a:latin typeface="Verdana" pitchFamily="34" charset="0"/>
              <a:ea typeface="Verdana" pitchFamily="34" charset="0"/>
              <a:cs typeface="Verdana" pitchFamily="34" charset="0"/>
            </a:endParaRPr>
          </a:p>
          <a:p>
            <a:endParaRPr lang="en-US" dirty="0">
              <a:latin typeface="Verdana" pitchFamily="34" charset="0"/>
              <a:ea typeface="Verdana" pitchFamily="34" charset="0"/>
              <a:cs typeface="Verdana" pitchFamily="34" charset="0"/>
            </a:endParaRPr>
          </a:p>
          <a:p>
            <a:r>
              <a:rPr lang="en-US" sz="1200" b="1" dirty="0" smtClean="0">
                <a:latin typeface="Verdana" pitchFamily="34" charset="0"/>
                <a:ea typeface="Verdana" pitchFamily="34" charset="0"/>
                <a:cs typeface="Verdana" pitchFamily="34" charset="0"/>
              </a:rPr>
              <a:t>Matthew 4:18-20 New Revised Standard Version (NRSV)</a:t>
            </a:r>
          </a:p>
          <a:p>
            <a:r>
              <a:rPr lang="en-US" sz="1200" dirty="0" smtClean="0">
                <a:latin typeface="Verdana" pitchFamily="34" charset="0"/>
                <a:ea typeface="Verdana" pitchFamily="34" charset="0"/>
                <a:cs typeface="Verdana" pitchFamily="34" charset="0"/>
              </a:rPr>
              <a:t>Jesus Calls the First Disciples</a:t>
            </a:r>
          </a:p>
          <a:p>
            <a:r>
              <a:rPr lang="en-US" sz="1200" dirty="0" smtClean="0">
                <a:latin typeface="Verdana" pitchFamily="34" charset="0"/>
                <a:ea typeface="Verdana" pitchFamily="34" charset="0"/>
                <a:cs typeface="Verdana" pitchFamily="34" charset="0"/>
              </a:rPr>
              <a:t>18 As he walked by the Sea of Galilee, he saw two brothers, Simon, who is called Peter, and Andrew his brother, casting a net into the sea—for they were fishermen. 19 And he said to them, “Follow me, and I will make you fish for people.” 20 Immediately they left their nets and followed him.</a:t>
            </a:r>
            <a:endParaRPr lang="en-US" sz="1600" dirty="0">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7269812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98764" y="1066800"/>
            <a:ext cx="8001000" cy="3939540"/>
          </a:xfrm>
          <a:prstGeom prst="rect">
            <a:avLst/>
          </a:prstGeom>
          <a:noFill/>
        </p:spPr>
        <p:txBody>
          <a:bodyPr wrap="square" rtlCol="0">
            <a:spAutoFit/>
          </a:bodyPr>
          <a:lstStyle/>
          <a:p>
            <a:pPr algn="ctr"/>
            <a:r>
              <a:rPr lang="en-US" b="1" i="1" dirty="0" smtClean="0">
                <a:solidFill>
                  <a:srgbClr val="111111"/>
                </a:solidFill>
                <a:effectLst/>
                <a:latin typeface="Verdana" pitchFamily="34" charset="0"/>
                <a:ea typeface="Verdana" pitchFamily="34" charset="0"/>
                <a:cs typeface="Verdana" pitchFamily="34" charset="0"/>
              </a:rPr>
              <a:t>Easter Photo Scavenger Hunt </a:t>
            </a:r>
            <a:r>
              <a:rPr lang="en-US" b="1" i="0" dirty="0" smtClean="0">
                <a:solidFill>
                  <a:srgbClr val="111111"/>
                </a:solidFill>
                <a:effectLst/>
                <a:latin typeface="Verdana" pitchFamily="34" charset="0"/>
                <a:ea typeface="Verdana" pitchFamily="34" charset="0"/>
                <a:cs typeface="Verdana" pitchFamily="34" charset="0"/>
              </a:rPr>
              <a:t>Clue #4 – Miracles</a:t>
            </a:r>
          </a:p>
          <a:p>
            <a:pPr algn="ctr"/>
            <a:endParaRPr lang="en-US" b="0" i="0" dirty="0" smtClean="0">
              <a:solidFill>
                <a:srgbClr val="111111"/>
              </a:solidFill>
              <a:effectLst/>
              <a:latin typeface="Verdana" pitchFamily="34" charset="0"/>
              <a:ea typeface="Verdana" pitchFamily="34" charset="0"/>
              <a:cs typeface="Verdana" pitchFamily="34" charset="0"/>
            </a:endParaRPr>
          </a:p>
          <a:p>
            <a:pPr algn="ctr"/>
            <a:r>
              <a:rPr lang="en-US" b="0" i="1" dirty="0" smtClean="0">
                <a:solidFill>
                  <a:srgbClr val="222222"/>
                </a:solidFill>
                <a:effectLst/>
                <a:latin typeface="Verdana" pitchFamily="34" charset="0"/>
                <a:ea typeface="Verdana" pitchFamily="34" charset="0"/>
                <a:cs typeface="Verdana" pitchFamily="34" charset="0"/>
              </a:rPr>
              <a:t>Many people came to Jesus in need</a:t>
            </a:r>
            <a:endParaRPr lang="en-US" b="0" i="0" dirty="0" smtClean="0">
              <a:solidFill>
                <a:srgbClr val="222222"/>
              </a:solidFill>
              <a:effectLst/>
              <a:latin typeface="Verdana" pitchFamily="34" charset="0"/>
              <a:ea typeface="Verdana" pitchFamily="34" charset="0"/>
              <a:cs typeface="Verdana" pitchFamily="34" charset="0"/>
            </a:endParaRPr>
          </a:p>
          <a:p>
            <a:pPr algn="ctr"/>
            <a:r>
              <a:rPr lang="en-US" b="0" i="1" dirty="0" smtClean="0">
                <a:solidFill>
                  <a:srgbClr val="222222"/>
                </a:solidFill>
                <a:effectLst/>
                <a:latin typeface="Verdana" pitchFamily="34" charset="0"/>
                <a:ea typeface="Verdana" pitchFamily="34" charset="0"/>
                <a:cs typeface="Verdana" pitchFamily="34" charset="0"/>
              </a:rPr>
              <a:t>Some sick and some lame, some broken indeed</a:t>
            </a:r>
            <a:endParaRPr lang="en-US" b="0" i="0" dirty="0" smtClean="0">
              <a:solidFill>
                <a:srgbClr val="222222"/>
              </a:solidFill>
              <a:effectLst/>
              <a:latin typeface="Verdana" pitchFamily="34" charset="0"/>
              <a:ea typeface="Verdana" pitchFamily="34" charset="0"/>
              <a:cs typeface="Verdana" pitchFamily="34" charset="0"/>
            </a:endParaRPr>
          </a:p>
          <a:p>
            <a:pPr algn="ctr"/>
            <a:r>
              <a:rPr lang="en-US" b="0" i="1" dirty="0" smtClean="0">
                <a:solidFill>
                  <a:srgbClr val="222222"/>
                </a:solidFill>
                <a:effectLst/>
                <a:latin typeface="Verdana" pitchFamily="34" charset="0"/>
                <a:ea typeface="Verdana" pitchFamily="34" charset="0"/>
                <a:cs typeface="Verdana" pitchFamily="34" charset="0"/>
              </a:rPr>
              <a:t>And often Jesus would heal, touch or feed</a:t>
            </a:r>
            <a:endParaRPr lang="en-US" b="0" i="0" dirty="0" smtClean="0">
              <a:solidFill>
                <a:srgbClr val="222222"/>
              </a:solidFill>
              <a:effectLst/>
              <a:latin typeface="Verdana" pitchFamily="34" charset="0"/>
              <a:ea typeface="Verdana" pitchFamily="34" charset="0"/>
              <a:cs typeface="Verdana" pitchFamily="34" charset="0"/>
            </a:endParaRPr>
          </a:p>
          <a:p>
            <a:pPr algn="ctr"/>
            <a:r>
              <a:rPr lang="en-US" b="0" i="1" dirty="0" smtClean="0">
                <a:solidFill>
                  <a:srgbClr val="222222"/>
                </a:solidFill>
                <a:effectLst/>
                <a:latin typeface="Verdana" pitchFamily="34" charset="0"/>
                <a:ea typeface="Verdana" pitchFamily="34" charset="0"/>
                <a:cs typeface="Verdana" pitchFamily="34" charset="0"/>
              </a:rPr>
              <a:t>News of Him spread around Israel with speed</a:t>
            </a:r>
          </a:p>
          <a:p>
            <a:pPr algn="ctr"/>
            <a:endParaRPr lang="en-US" b="0" i="0" dirty="0" smtClean="0">
              <a:solidFill>
                <a:srgbClr val="222222"/>
              </a:solidFill>
              <a:effectLst/>
              <a:latin typeface="Verdana"/>
            </a:endParaRPr>
          </a:p>
          <a:p>
            <a:pPr algn="ctr"/>
            <a:r>
              <a:rPr lang="en-US" b="0" i="0" dirty="0" smtClean="0">
                <a:solidFill>
                  <a:srgbClr val="222222"/>
                </a:solidFill>
                <a:effectLst/>
                <a:latin typeface="Verdana"/>
              </a:rPr>
              <a:t>There are many stories of Jesus’ miracles in the Bible. With your family pick your favorite story and read it together.</a:t>
            </a:r>
            <a:r>
              <a:rPr lang="en-US" b="1" i="0" dirty="0" smtClean="0">
                <a:solidFill>
                  <a:srgbClr val="222222"/>
                </a:solidFill>
                <a:effectLst/>
                <a:latin typeface="Verdana"/>
              </a:rPr>
              <a:t> </a:t>
            </a:r>
          </a:p>
          <a:p>
            <a:pPr algn="ctr"/>
            <a:r>
              <a:rPr lang="en-US" b="1" i="0" dirty="0" smtClean="0">
                <a:solidFill>
                  <a:srgbClr val="222222"/>
                </a:solidFill>
                <a:effectLst/>
                <a:latin typeface="Verdana"/>
              </a:rPr>
              <a:t>There are several ways to take your family </a:t>
            </a:r>
            <a:r>
              <a:rPr lang="en-US" b="1" i="0" dirty="0" err="1" smtClean="0">
                <a:solidFill>
                  <a:srgbClr val="222222"/>
                </a:solidFill>
                <a:effectLst/>
                <a:latin typeface="Verdana"/>
              </a:rPr>
              <a:t>selfie</a:t>
            </a:r>
            <a:r>
              <a:rPr lang="en-US" b="0" i="0" dirty="0" smtClean="0">
                <a:solidFill>
                  <a:srgbClr val="222222"/>
                </a:solidFill>
                <a:effectLst/>
                <a:latin typeface="Verdana"/>
              </a:rPr>
              <a:t> – you can all point to the Scripture reference and take a pic; you can re-enact the story and take a pic; or you can take a video of your family reading or telling the story!</a:t>
            </a:r>
          </a:p>
          <a:p>
            <a:endParaRPr lang="en-US" sz="1600" dirty="0">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21763021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98764" y="457200"/>
            <a:ext cx="8001000" cy="6194003"/>
          </a:xfrm>
          <a:prstGeom prst="rect">
            <a:avLst/>
          </a:prstGeom>
          <a:noFill/>
        </p:spPr>
        <p:txBody>
          <a:bodyPr wrap="square" rtlCol="0">
            <a:spAutoFit/>
          </a:bodyPr>
          <a:lstStyle/>
          <a:p>
            <a:pPr algn="ctr"/>
            <a:r>
              <a:rPr lang="en-US" b="1" i="0" dirty="0" smtClean="0">
                <a:solidFill>
                  <a:srgbClr val="111111"/>
                </a:solidFill>
                <a:effectLst/>
                <a:latin typeface="roboto"/>
              </a:rPr>
              <a:t>Clue #5 – Last Supper</a:t>
            </a:r>
          </a:p>
          <a:p>
            <a:pPr algn="ctr"/>
            <a:endParaRPr lang="en-US" sz="1050" b="0" i="0" dirty="0" smtClean="0">
              <a:solidFill>
                <a:srgbClr val="111111"/>
              </a:solidFill>
              <a:effectLst/>
              <a:latin typeface="roboto"/>
            </a:endParaRPr>
          </a:p>
          <a:p>
            <a:pPr algn="ctr"/>
            <a:r>
              <a:rPr lang="en-US" b="0" i="1" dirty="0" smtClean="0">
                <a:solidFill>
                  <a:srgbClr val="222222"/>
                </a:solidFill>
                <a:effectLst/>
                <a:latin typeface="Verdana"/>
              </a:rPr>
              <a:t>But some of the people did not like God’s Son</a:t>
            </a:r>
            <a:endParaRPr lang="en-US" b="0" i="0" dirty="0" smtClean="0">
              <a:solidFill>
                <a:srgbClr val="222222"/>
              </a:solidFill>
              <a:effectLst/>
              <a:latin typeface="Verdana"/>
            </a:endParaRPr>
          </a:p>
          <a:p>
            <a:pPr algn="ctr"/>
            <a:r>
              <a:rPr lang="en-US" b="0" i="1" dirty="0" smtClean="0">
                <a:solidFill>
                  <a:srgbClr val="222222"/>
                </a:solidFill>
                <a:effectLst/>
                <a:latin typeface="Verdana"/>
              </a:rPr>
              <a:t>And started a plan to get rid of the One</a:t>
            </a:r>
            <a:endParaRPr lang="en-US" b="0" i="0" dirty="0" smtClean="0">
              <a:solidFill>
                <a:srgbClr val="222222"/>
              </a:solidFill>
              <a:effectLst/>
              <a:latin typeface="Verdana"/>
            </a:endParaRPr>
          </a:p>
          <a:p>
            <a:pPr algn="ctr"/>
            <a:r>
              <a:rPr lang="en-US" b="0" i="1" dirty="0" smtClean="0">
                <a:solidFill>
                  <a:srgbClr val="222222"/>
                </a:solidFill>
                <a:effectLst/>
                <a:latin typeface="Verdana"/>
              </a:rPr>
              <a:t>So Jesus gathered his friends for a Passover meal</a:t>
            </a:r>
            <a:endParaRPr lang="en-US" b="0" i="0" dirty="0" smtClean="0">
              <a:solidFill>
                <a:srgbClr val="222222"/>
              </a:solidFill>
              <a:effectLst/>
              <a:latin typeface="Verdana"/>
            </a:endParaRPr>
          </a:p>
          <a:p>
            <a:pPr algn="ctr"/>
            <a:r>
              <a:rPr lang="en-US" b="0" i="1" dirty="0" smtClean="0">
                <a:solidFill>
                  <a:srgbClr val="222222"/>
                </a:solidFill>
                <a:effectLst/>
                <a:latin typeface="Verdana"/>
              </a:rPr>
              <a:t>And shared what would happen; it seemed so unreal</a:t>
            </a:r>
          </a:p>
          <a:p>
            <a:pPr algn="ctr"/>
            <a:endParaRPr lang="en-US" sz="1000" b="0" i="0" dirty="0" smtClean="0">
              <a:solidFill>
                <a:srgbClr val="222222"/>
              </a:solidFill>
              <a:effectLst/>
              <a:latin typeface="Verdana"/>
            </a:endParaRPr>
          </a:p>
          <a:p>
            <a:r>
              <a:rPr lang="en-US" sz="1400" b="0" i="0" dirty="0" smtClean="0">
                <a:solidFill>
                  <a:srgbClr val="222222"/>
                </a:solidFill>
                <a:effectLst/>
                <a:latin typeface="Verdana"/>
              </a:rPr>
              <a:t>During the Last Supper, Jesus explained that he would die and rise again, but the disciples didn’t understand his words. It was here that Jesus first described communion – the bread representing his body and the juice representing his blood. After this, he left and went to the Garden of Gethsemane to pray before the soldiers came to arrest him. </a:t>
            </a:r>
            <a:r>
              <a:rPr lang="en-US" sz="1400" b="1" i="0" dirty="0" smtClean="0">
                <a:solidFill>
                  <a:srgbClr val="222222"/>
                </a:solidFill>
                <a:effectLst/>
                <a:latin typeface="Verdana"/>
              </a:rPr>
              <a:t>With your family, go find a garden or a patch of flowers. Take your picture together</a:t>
            </a:r>
            <a:r>
              <a:rPr lang="en-US" sz="1400" b="0" i="0" dirty="0" smtClean="0">
                <a:solidFill>
                  <a:srgbClr val="222222"/>
                </a:solidFill>
                <a:effectLst/>
                <a:latin typeface="Verdana"/>
              </a:rPr>
              <a:t> and consider how just a few weeks ago this ground was cold and dead, but today there is hope and new life.   Jesus came that we might have new life and have it for all eternity!</a:t>
            </a:r>
          </a:p>
          <a:p>
            <a:endParaRPr lang="en-US" dirty="0">
              <a:solidFill>
                <a:srgbClr val="222222"/>
              </a:solidFill>
              <a:latin typeface="Verdana"/>
            </a:endParaRPr>
          </a:p>
          <a:p>
            <a:r>
              <a:rPr lang="en-US" sz="1400" b="1" dirty="0"/>
              <a:t>Matthew 26:20-30 New Revised Standard Version (NRSV)</a:t>
            </a:r>
          </a:p>
          <a:p>
            <a:r>
              <a:rPr lang="en-US" sz="1200" b="1" baseline="30000" dirty="0"/>
              <a:t>20 </a:t>
            </a:r>
            <a:r>
              <a:rPr lang="en-US" sz="1200" dirty="0"/>
              <a:t>When it was evening, he took his place with the </a:t>
            </a:r>
            <a:r>
              <a:rPr lang="en-US" sz="1200" dirty="0" smtClean="0"/>
              <a:t>twelve,</a:t>
            </a:r>
            <a:r>
              <a:rPr lang="en-US" sz="1200" b="1" baseline="30000" dirty="0" smtClean="0"/>
              <a:t>21</a:t>
            </a:r>
            <a:r>
              <a:rPr lang="en-US" sz="1200" b="1" baseline="30000" dirty="0"/>
              <a:t> </a:t>
            </a:r>
            <a:r>
              <a:rPr lang="en-US" sz="1200" dirty="0"/>
              <a:t>and while they were eating, he said, “Truly I tell you, one of you will betray me.” </a:t>
            </a:r>
            <a:r>
              <a:rPr lang="en-US" sz="1200" b="1" baseline="30000" dirty="0"/>
              <a:t>22 </a:t>
            </a:r>
            <a:r>
              <a:rPr lang="en-US" sz="1200" dirty="0"/>
              <a:t>And they became greatly distressed and began to say to him one after another, “Surely not I, Lord?” </a:t>
            </a:r>
            <a:r>
              <a:rPr lang="en-US" sz="1200" b="1" baseline="30000" dirty="0"/>
              <a:t>23 </a:t>
            </a:r>
            <a:r>
              <a:rPr lang="en-US" sz="1200" dirty="0"/>
              <a:t>He answered, “The one who has dipped his hand into the bowl with me will betray me. </a:t>
            </a:r>
            <a:r>
              <a:rPr lang="en-US" sz="1200" b="1" baseline="30000" dirty="0"/>
              <a:t>24 </a:t>
            </a:r>
            <a:r>
              <a:rPr lang="en-US" sz="1200" dirty="0"/>
              <a:t>The Son of Man goes as it is written of him, but woe to that one by whom the Son of Man is betrayed! It would have been better for that one not to have been born.” </a:t>
            </a:r>
            <a:r>
              <a:rPr lang="en-US" sz="1200" b="1" baseline="30000" dirty="0"/>
              <a:t>25 </a:t>
            </a:r>
            <a:r>
              <a:rPr lang="en-US" sz="1200" dirty="0"/>
              <a:t>Judas, who betrayed him, said, “Surely not I, Rabbi?” He replied, “You have said so.”</a:t>
            </a:r>
          </a:p>
          <a:p>
            <a:r>
              <a:rPr lang="en-US" sz="1200" dirty="0"/>
              <a:t>The Institution of the Lord’s Supper</a:t>
            </a:r>
          </a:p>
          <a:p>
            <a:r>
              <a:rPr lang="en-US" sz="1200" b="1" baseline="30000" dirty="0"/>
              <a:t>26 </a:t>
            </a:r>
            <a:r>
              <a:rPr lang="en-US" sz="1200" dirty="0"/>
              <a:t>While they were eating, Jesus took a loaf of bread, and after blessing it he broke it, gave it to the disciples, and said, “Take, eat; this is my body.” </a:t>
            </a:r>
            <a:r>
              <a:rPr lang="en-US" sz="1200" b="1" baseline="30000" dirty="0"/>
              <a:t>27 </a:t>
            </a:r>
            <a:r>
              <a:rPr lang="en-US" sz="1200" dirty="0"/>
              <a:t>Then he took a cup, and after giving thanks he gave it to them, saying, “Drink from it, all of you; </a:t>
            </a:r>
            <a:r>
              <a:rPr lang="en-US" sz="1200" b="1" baseline="30000" dirty="0"/>
              <a:t>28 </a:t>
            </a:r>
            <a:r>
              <a:rPr lang="en-US" sz="1200" dirty="0"/>
              <a:t>for this is my blood of </a:t>
            </a:r>
            <a:r>
              <a:rPr lang="en-US" sz="1200" dirty="0" smtClean="0"/>
              <a:t>the</a:t>
            </a:r>
            <a:r>
              <a:rPr lang="en-US" sz="1200" dirty="0"/>
              <a:t> covenant, which is poured out for many for the forgiveness of sins. </a:t>
            </a:r>
            <a:r>
              <a:rPr lang="en-US" sz="1200" b="1" baseline="30000" dirty="0"/>
              <a:t>29 </a:t>
            </a:r>
            <a:r>
              <a:rPr lang="en-US" sz="1200" dirty="0"/>
              <a:t>I tell you, I will never again drink of this fruit of the vine until that day when I drink it new with you in my Father’s kingdom.”</a:t>
            </a:r>
          </a:p>
          <a:p>
            <a:r>
              <a:rPr lang="en-US" sz="1200" b="1" baseline="30000" dirty="0"/>
              <a:t>30 </a:t>
            </a:r>
            <a:r>
              <a:rPr lang="en-US" sz="1200" dirty="0"/>
              <a:t>When they had sung the hymn, they went out to the Mount of Olives</a:t>
            </a:r>
            <a:r>
              <a:rPr lang="en-US" sz="1200" dirty="0" smtClean="0"/>
              <a:t>.</a:t>
            </a:r>
            <a:endParaRPr lang="en-US" sz="1200" dirty="0"/>
          </a:p>
        </p:txBody>
      </p:sp>
    </p:spTree>
    <p:extLst>
      <p:ext uri="{BB962C8B-B14F-4D97-AF65-F5344CB8AC3E}">
        <p14:creationId xmlns:p14="http://schemas.microsoft.com/office/powerpoint/2010/main" val="13950508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52400" y="56138"/>
            <a:ext cx="8839200" cy="6447919"/>
          </a:xfrm>
          <a:prstGeom prst="rect">
            <a:avLst/>
          </a:prstGeom>
          <a:noFill/>
        </p:spPr>
        <p:txBody>
          <a:bodyPr wrap="square" rtlCol="0">
            <a:spAutoFit/>
          </a:bodyPr>
          <a:lstStyle/>
          <a:p>
            <a:pPr algn="ctr"/>
            <a:r>
              <a:rPr lang="en-US" sz="1600" b="1" i="1" dirty="0" smtClean="0">
                <a:solidFill>
                  <a:srgbClr val="111111"/>
                </a:solidFill>
                <a:effectLst/>
                <a:latin typeface="roboto"/>
              </a:rPr>
              <a:t>Easter Photo Scavenger Hunt </a:t>
            </a:r>
            <a:r>
              <a:rPr lang="en-US" sz="1600" b="1" i="0" dirty="0" smtClean="0">
                <a:solidFill>
                  <a:srgbClr val="111111"/>
                </a:solidFill>
                <a:effectLst/>
                <a:latin typeface="roboto"/>
              </a:rPr>
              <a:t>Clue #6 – Crucifixion – Matthew 27:32-56*</a:t>
            </a:r>
          </a:p>
          <a:p>
            <a:pPr algn="ctr"/>
            <a:endParaRPr lang="en-US" sz="1000" b="0" i="0" dirty="0" smtClean="0">
              <a:solidFill>
                <a:srgbClr val="111111"/>
              </a:solidFill>
              <a:effectLst/>
              <a:latin typeface="roboto"/>
            </a:endParaRPr>
          </a:p>
          <a:p>
            <a:pPr algn="ctr"/>
            <a:r>
              <a:rPr lang="en-US" sz="1400" b="0" i="1" dirty="0" smtClean="0">
                <a:solidFill>
                  <a:srgbClr val="222222"/>
                </a:solidFill>
                <a:effectLst/>
                <a:latin typeface="Verdana"/>
              </a:rPr>
              <a:t>Betrayed by a friend, Jesus was arrested</a:t>
            </a:r>
            <a:endParaRPr lang="en-US" sz="1400" b="0" i="0" dirty="0" smtClean="0">
              <a:solidFill>
                <a:srgbClr val="222222"/>
              </a:solidFill>
              <a:effectLst/>
              <a:latin typeface="Verdana"/>
            </a:endParaRPr>
          </a:p>
          <a:p>
            <a:pPr algn="ctr"/>
            <a:r>
              <a:rPr lang="en-US" sz="1400" b="0" i="1" dirty="0" smtClean="0">
                <a:solidFill>
                  <a:srgbClr val="222222"/>
                </a:solidFill>
                <a:effectLst/>
                <a:latin typeface="Verdana"/>
              </a:rPr>
              <a:t>He was tried by a court and his death was requested</a:t>
            </a:r>
            <a:endParaRPr lang="en-US" sz="1400" b="0" i="0" dirty="0" smtClean="0">
              <a:solidFill>
                <a:srgbClr val="222222"/>
              </a:solidFill>
              <a:effectLst/>
              <a:latin typeface="Verdana"/>
            </a:endParaRPr>
          </a:p>
          <a:p>
            <a:pPr algn="ctr"/>
            <a:r>
              <a:rPr lang="en-US" sz="1400" b="0" i="1" dirty="0" smtClean="0">
                <a:solidFill>
                  <a:srgbClr val="222222"/>
                </a:solidFill>
                <a:effectLst/>
                <a:latin typeface="Verdana"/>
              </a:rPr>
              <a:t>On that saddest of days, our Savior did die</a:t>
            </a:r>
            <a:endParaRPr lang="en-US" sz="1400" b="0" i="0" dirty="0" smtClean="0">
              <a:solidFill>
                <a:srgbClr val="222222"/>
              </a:solidFill>
              <a:effectLst/>
              <a:latin typeface="Verdana"/>
            </a:endParaRPr>
          </a:p>
          <a:p>
            <a:pPr algn="ctr"/>
            <a:r>
              <a:rPr lang="en-US" sz="1400" b="0" i="1" dirty="0" smtClean="0">
                <a:solidFill>
                  <a:srgbClr val="222222"/>
                </a:solidFill>
                <a:effectLst/>
                <a:latin typeface="Verdana"/>
              </a:rPr>
              <a:t>But within that dark moment, our salvation did lie</a:t>
            </a:r>
          </a:p>
          <a:p>
            <a:pPr algn="ctr"/>
            <a:endParaRPr lang="en-US" sz="1000" b="0" i="0" dirty="0" smtClean="0">
              <a:solidFill>
                <a:srgbClr val="222222"/>
              </a:solidFill>
              <a:effectLst/>
              <a:latin typeface="Verdana"/>
            </a:endParaRPr>
          </a:p>
          <a:p>
            <a:r>
              <a:rPr lang="en-US" sz="1400" b="0" i="0" dirty="0" smtClean="0">
                <a:solidFill>
                  <a:srgbClr val="222222"/>
                </a:solidFill>
                <a:effectLst/>
                <a:latin typeface="Verdana"/>
              </a:rPr>
              <a:t>When Jesus died on the cross, his disciples and his friends lost all hope. But God had a bigger plan. A beautiful plan that was way bigger than they could see in that moment. We remember the cross as a place of suffering but also as a place of hope for all eternity. </a:t>
            </a:r>
            <a:r>
              <a:rPr lang="en-US" sz="1400" b="1" i="0" dirty="0" smtClean="0">
                <a:solidFill>
                  <a:srgbClr val="222222"/>
                </a:solidFill>
                <a:effectLst/>
                <a:latin typeface="Verdana"/>
              </a:rPr>
              <a:t>With your family, find a cross and take your picture and talk about how we can have hope in Jesus.</a:t>
            </a:r>
            <a:endParaRPr lang="en-US" sz="1400" b="0" i="0" dirty="0" smtClean="0">
              <a:solidFill>
                <a:srgbClr val="222222"/>
              </a:solidFill>
              <a:effectLst/>
              <a:latin typeface="Verdana"/>
            </a:endParaRPr>
          </a:p>
          <a:p>
            <a:pPr algn="ctr"/>
            <a:r>
              <a:rPr lang="en-US" sz="1100" b="0" i="1" cap="all" dirty="0" smtClean="0">
                <a:solidFill>
                  <a:schemeClr val="bg1">
                    <a:lumMod val="50000"/>
                  </a:schemeClr>
                </a:solidFill>
                <a:effectLst/>
                <a:latin typeface="Verdana" pitchFamily="34" charset="0"/>
                <a:ea typeface="Verdana" pitchFamily="34" charset="0"/>
                <a:cs typeface="Verdana" pitchFamily="34" charset="0"/>
              </a:rPr>
              <a:t>*Parents, this can be a difficult subject to approach with children. You know your kids best and what is the best way to share this part of the story. While I have included the Scripture reference, use your discernment and discretion when you share.</a:t>
            </a:r>
          </a:p>
          <a:p>
            <a:pPr algn="ctr"/>
            <a:endParaRPr lang="en-US" sz="1100" b="1" i="1" cap="all" dirty="0">
              <a:solidFill>
                <a:schemeClr val="bg1">
                  <a:lumMod val="50000"/>
                </a:schemeClr>
              </a:solidFill>
              <a:latin typeface="Verdana" pitchFamily="34" charset="0"/>
              <a:ea typeface="Verdana" pitchFamily="34" charset="0"/>
              <a:cs typeface="Verdana" pitchFamily="34" charset="0"/>
            </a:endParaRPr>
          </a:p>
          <a:p>
            <a:r>
              <a:rPr lang="en-US" sz="1100" b="1" dirty="0"/>
              <a:t>Matthew 27:32-56 New Revised Standard Version (NRSV)</a:t>
            </a:r>
          </a:p>
          <a:p>
            <a:r>
              <a:rPr lang="en-US" sz="1050" dirty="0"/>
              <a:t>The Crucifixion of Jesus</a:t>
            </a:r>
          </a:p>
          <a:p>
            <a:r>
              <a:rPr lang="en-US" sz="1050" b="1" baseline="30000" dirty="0"/>
              <a:t>32 </a:t>
            </a:r>
            <a:r>
              <a:rPr lang="en-US" sz="1050" dirty="0"/>
              <a:t>As they went out, they came upon a man from Cyrene named Simon; they compelled this man to carry his cross. </a:t>
            </a:r>
            <a:r>
              <a:rPr lang="en-US" sz="1050" b="1" baseline="30000" dirty="0"/>
              <a:t>33 </a:t>
            </a:r>
            <a:r>
              <a:rPr lang="en-US" sz="1050" dirty="0"/>
              <a:t>And when they came to a place called Golgotha (which means Place of a Skull), </a:t>
            </a:r>
            <a:r>
              <a:rPr lang="en-US" sz="1050" b="1" baseline="30000" dirty="0"/>
              <a:t>34 </a:t>
            </a:r>
            <a:r>
              <a:rPr lang="en-US" sz="1050" dirty="0"/>
              <a:t>they offered him wine to drink, mixed with gall; but when he tasted it, he would not drink it. </a:t>
            </a:r>
            <a:r>
              <a:rPr lang="en-US" sz="1050" b="1" baseline="30000" dirty="0"/>
              <a:t>35 </a:t>
            </a:r>
            <a:r>
              <a:rPr lang="en-US" sz="1050" dirty="0"/>
              <a:t>And when they had crucified him, they divided his clothes among themselves by casting </a:t>
            </a:r>
            <a:r>
              <a:rPr lang="en-US" sz="1050" dirty="0" smtClean="0"/>
              <a:t>lots;</a:t>
            </a:r>
            <a:r>
              <a:rPr lang="en-US" sz="1050" b="1" baseline="30000" dirty="0" smtClean="0"/>
              <a:t>36</a:t>
            </a:r>
            <a:r>
              <a:rPr lang="en-US" sz="1050" b="1" baseline="30000" dirty="0"/>
              <a:t> </a:t>
            </a:r>
            <a:r>
              <a:rPr lang="en-US" sz="1050" dirty="0"/>
              <a:t>then they sat down there and kept watch over him. </a:t>
            </a:r>
            <a:r>
              <a:rPr lang="en-US" sz="1050" b="1" baseline="30000" dirty="0"/>
              <a:t>37 </a:t>
            </a:r>
            <a:r>
              <a:rPr lang="en-US" sz="1050" dirty="0"/>
              <a:t>Over his head they put the charge against him, which read, “This is Jesus, the King of the Jews.”</a:t>
            </a:r>
          </a:p>
          <a:p>
            <a:r>
              <a:rPr lang="en-US" sz="1050" b="1" baseline="30000" dirty="0"/>
              <a:t>38 </a:t>
            </a:r>
            <a:r>
              <a:rPr lang="en-US" sz="1050" dirty="0"/>
              <a:t>Then two bandits were crucified with him, one on his right and one on his left. </a:t>
            </a:r>
            <a:r>
              <a:rPr lang="en-US" sz="1050" b="1" baseline="30000" dirty="0"/>
              <a:t>39 </a:t>
            </a:r>
            <a:r>
              <a:rPr lang="en-US" sz="1050" dirty="0"/>
              <a:t>Those who passed by </a:t>
            </a:r>
            <a:r>
              <a:rPr lang="en-US" sz="1050" dirty="0" smtClean="0"/>
              <a:t>derided</a:t>
            </a:r>
            <a:r>
              <a:rPr lang="en-US" sz="1050" dirty="0"/>
              <a:t> him, shaking their heads </a:t>
            </a:r>
            <a:r>
              <a:rPr lang="en-US" sz="1050" b="1" baseline="30000" dirty="0"/>
              <a:t>40 </a:t>
            </a:r>
            <a:r>
              <a:rPr lang="en-US" sz="1050" dirty="0"/>
              <a:t>and saying, “You who would destroy the temple and build it in three days, save yourself! If you are the Son of God, come down from the cross.” </a:t>
            </a:r>
            <a:r>
              <a:rPr lang="en-US" sz="1050" b="1" baseline="30000" dirty="0"/>
              <a:t>41 </a:t>
            </a:r>
            <a:r>
              <a:rPr lang="en-US" sz="1050" dirty="0"/>
              <a:t>In the same way the chief priests also, along with the scribes and elders, were mocking him, saying, </a:t>
            </a:r>
            <a:r>
              <a:rPr lang="en-US" sz="1050" b="1" baseline="30000" dirty="0"/>
              <a:t>42 </a:t>
            </a:r>
            <a:r>
              <a:rPr lang="en-US" sz="1050" dirty="0"/>
              <a:t>“He saved others; he cannot save himself</a:t>
            </a:r>
            <a:r>
              <a:rPr lang="en-US" sz="1050" dirty="0" smtClean="0"/>
              <a:t>.</a:t>
            </a:r>
            <a:r>
              <a:rPr lang="en-US" sz="1050" dirty="0"/>
              <a:t> He is the King of Israel; let him come down from the cross now, and we will believe in him. </a:t>
            </a:r>
            <a:r>
              <a:rPr lang="en-US" sz="1050" b="1" baseline="30000" dirty="0"/>
              <a:t>43 </a:t>
            </a:r>
            <a:r>
              <a:rPr lang="en-US" sz="1050" dirty="0"/>
              <a:t>He trusts in God; let God deliver him now, if he wants to; for he said, ‘I am God’s Son.’” </a:t>
            </a:r>
            <a:r>
              <a:rPr lang="en-US" sz="1050" b="1" baseline="30000" dirty="0"/>
              <a:t>44 </a:t>
            </a:r>
            <a:r>
              <a:rPr lang="en-US" sz="1050" dirty="0"/>
              <a:t>The bandits who were crucified with him also taunted him in the same way.</a:t>
            </a:r>
          </a:p>
          <a:p>
            <a:r>
              <a:rPr lang="en-US" sz="1050" dirty="0"/>
              <a:t>The Death of Jesus</a:t>
            </a:r>
          </a:p>
          <a:p>
            <a:r>
              <a:rPr lang="en-US" sz="1050" b="1" baseline="30000" dirty="0"/>
              <a:t>45 </a:t>
            </a:r>
            <a:r>
              <a:rPr lang="en-US" sz="1050" dirty="0"/>
              <a:t>From noon on, darkness came over the whole </a:t>
            </a:r>
            <a:r>
              <a:rPr lang="en-US" sz="1050" dirty="0" smtClean="0"/>
              <a:t>land</a:t>
            </a:r>
            <a:r>
              <a:rPr lang="en-US" sz="1050" baseline="30000" dirty="0"/>
              <a:t> </a:t>
            </a:r>
            <a:r>
              <a:rPr lang="en-US" sz="1050" dirty="0" smtClean="0"/>
              <a:t>until </a:t>
            </a:r>
            <a:r>
              <a:rPr lang="en-US" sz="1050" dirty="0"/>
              <a:t>three in the afternoon. </a:t>
            </a:r>
            <a:r>
              <a:rPr lang="en-US" sz="1050" b="1" baseline="30000" dirty="0"/>
              <a:t>46 </a:t>
            </a:r>
            <a:r>
              <a:rPr lang="en-US" sz="1050" dirty="0"/>
              <a:t>And about three o’clock Jesus cried with a loud voice, “Eli, Eli, </a:t>
            </a:r>
            <a:r>
              <a:rPr lang="en-US" sz="1050" dirty="0" err="1"/>
              <a:t>lema</a:t>
            </a:r>
            <a:r>
              <a:rPr lang="en-US" sz="1050" dirty="0"/>
              <a:t> </a:t>
            </a:r>
            <a:r>
              <a:rPr lang="en-US" sz="1050" dirty="0" err="1"/>
              <a:t>sabachthani</a:t>
            </a:r>
            <a:r>
              <a:rPr lang="en-US" sz="1050" dirty="0"/>
              <a:t>?” that is, “My God, my God, why have you forsaken me?” </a:t>
            </a:r>
            <a:r>
              <a:rPr lang="en-US" sz="1050" b="1" baseline="30000" dirty="0"/>
              <a:t>47 </a:t>
            </a:r>
            <a:r>
              <a:rPr lang="en-US" sz="1050" dirty="0"/>
              <a:t>When some of the bystanders heard it, they said, “This man is calling for Elijah.” </a:t>
            </a:r>
            <a:r>
              <a:rPr lang="en-US" sz="1050" b="1" baseline="30000" dirty="0"/>
              <a:t>48 </a:t>
            </a:r>
            <a:r>
              <a:rPr lang="en-US" sz="1050" dirty="0"/>
              <a:t>At once one of them ran and got a sponge, filled it with sour wine, put it on a stick, and gave it to him to drink. </a:t>
            </a:r>
            <a:r>
              <a:rPr lang="en-US" sz="1050" b="1" baseline="30000" dirty="0"/>
              <a:t>49 </a:t>
            </a:r>
            <a:r>
              <a:rPr lang="en-US" sz="1050" dirty="0"/>
              <a:t>But the others said, “Wait, let us see whether Elijah will come to save him</a:t>
            </a:r>
            <a:r>
              <a:rPr lang="en-US" sz="1050" dirty="0" smtClean="0"/>
              <a:t>.”</a:t>
            </a:r>
            <a:r>
              <a:rPr lang="en-US" sz="1050" b="1" baseline="30000" dirty="0" smtClean="0"/>
              <a:t>50</a:t>
            </a:r>
            <a:r>
              <a:rPr lang="en-US" sz="1050" b="1" baseline="30000" dirty="0"/>
              <a:t> </a:t>
            </a:r>
            <a:r>
              <a:rPr lang="en-US" sz="1050" dirty="0"/>
              <a:t>Then Jesus cried again with a loud voice and breathed his </a:t>
            </a:r>
            <a:r>
              <a:rPr lang="en-US" sz="1050" dirty="0" smtClean="0"/>
              <a:t>last.</a:t>
            </a:r>
            <a:r>
              <a:rPr lang="en-US" sz="1050" b="1" baseline="30000" dirty="0" smtClean="0"/>
              <a:t>51</a:t>
            </a:r>
            <a:r>
              <a:rPr lang="en-US" sz="1050" b="1" baseline="30000" dirty="0"/>
              <a:t> </a:t>
            </a:r>
            <a:r>
              <a:rPr lang="en-US" sz="1050" dirty="0"/>
              <a:t>At that moment the curtain of the temple was torn in two, from top to bottom. The earth shook, and the rocks were split. </a:t>
            </a:r>
            <a:r>
              <a:rPr lang="en-US" sz="1050" b="1" baseline="30000" dirty="0"/>
              <a:t>52 </a:t>
            </a:r>
            <a:r>
              <a:rPr lang="en-US" sz="1050" dirty="0"/>
              <a:t>The tombs also were opened, and many bodies of the saints who had fallen asleep were raised. </a:t>
            </a:r>
            <a:r>
              <a:rPr lang="en-US" sz="1050" b="1" baseline="30000" dirty="0"/>
              <a:t>53 </a:t>
            </a:r>
            <a:r>
              <a:rPr lang="en-US" sz="1050" dirty="0"/>
              <a:t>After his resurrection they came out of the tombs and entered the holy city and appeared to many. </a:t>
            </a:r>
            <a:r>
              <a:rPr lang="en-US" sz="1050" b="1" baseline="30000" dirty="0"/>
              <a:t>54 </a:t>
            </a:r>
            <a:r>
              <a:rPr lang="en-US" sz="1050" dirty="0"/>
              <a:t>Now when the centurion and those with him, who were keeping watch over Jesus, saw the earthquake and what took place, they were terrified and said, “Truly this man was God’s Son</a:t>
            </a:r>
            <a:r>
              <a:rPr lang="en-US" sz="1050" dirty="0" smtClean="0"/>
              <a:t>!”</a:t>
            </a:r>
            <a:endParaRPr lang="en-US" sz="1050" dirty="0"/>
          </a:p>
          <a:p>
            <a:r>
              <a:rPr lang="en-US" sz="1050" b="1" baseline="30000" dirty="0"/>
              <a:t>55 </a:t>
            </a:r>
            <a:r>
              <a:rPr lang="en-US" sz="1050" dirty="0"/>
              <a:t>Many women were also there, looking on from a distance; they had followed Jesus from Galilee and had provided for him. </a:t>
            </a:r>
            <a:r>
              <a:rPr lang="en-US" sz="1050" b="1" baseline="30000" dirty="0"/>
              <a:t>56 </a:t>
            </a:r>
            <a:r>
              <a:rPr lang="en-US" sz="1050" dirty="0"/>
              <a:t>Among them were Mary Magdalene, and Mary the mother of James and Joseph, and the mother of the sons of Zebedee</a:t>
            </a:r>
            <a:r>
              <a:rPr lang="en-US" sz="1050" dirty="0" smtClean="0"/>
              <a:t>.</a:t>
            </a:r>
            <a:endParaRPr lang="en-US" sz="1050" b="0" cap="all" dirty="0">
              <a:solidFill>
                <a:schemeClr val="bg1">
                  <a:lumMod val="50000"/>
                </a:schemeClr>
              </a:solidFill>
              <a:effectLst/>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28937663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98764" y="457200"/>
            <a:ext cx="8001000" cy="6124754"/>
          </a:xfrm>
          <a:prstGeom prst="rect">
            <a:avLst/>
          </a:prstGeom>
          <a:noFill/>
        </p:spPr>
        <p:txBody>
          <a:bodyPr wrap="square" rtlCol="0">
            <a:spAutoFit/>
          </a:bodyPr>
          <a:lstStyle/>
          <a:p>
            <a:pPr algn="ctr"/>
            <a:r>
              <a:rPr lang="en-US" b="1" i="1" dirty="0" smtClean="0">
                <a:solidFill>
                  <a:srgbClr val="111111"/>
                </a:solidFill>
                <a:effectLst/>
                <a:latin typeface="roboto"/>
              </a:rPr>
              <a:t>Easter Photo Scavenger Hunt </a:t>
            </a:r>
            <a:r>
              <a:rPr lang="en-US" b="1" i="0" dirty="0" smtClean="0">
                <a:solidFill>
                  <a:srgbClr val="111111"/>
                </a:solidFill>
                <a:effectLst/>
                <a:latin typeface="roboto"/>
              </a:rPr>
              <a:t>Clue #7 – Resurrection – Luke 24:1-12</a:t>
            </a:r>
          </a:p>
          <a:p>
            <a:pPr algn="ctr"/>
            <a:endParaRPr lang="en-US" sz="1000" b="0" i="0" dirty="0" smtClean="0">
              <a:solidFill>
                <a:srgbClr val="111111"/>
              </a:solidFill>
              <a:effectLst/>
              <a:latin typeface="roboto"/>
            </a:endParaRPr>
          </a:p>
          <a:p>
            <a:pPr algn="ctr"/>
            <a:r>
              <a:rPr lang="en-US" b="0" i="1" dirty="0" smtClean="0">
                <a:solidFill>
                  <a:srgbClr val="222222"/>
                </a:solidFill>
                <a:effectLst/>
                <a:latin typeface="Verdana"/>
              </a:rPr>
              <a:t>Some may think that our story is done.</a:t>
            </a:r>
            <a:endParaRPr lang="en-US" b="0" i="0" dirty="0" smtClean="0">
              <a:solidFill>
                <a:srgbClr val="222222"/>
              </a:solidFill>
              <a:effectLst/>
              <a:latin typeface="Verdana"/>
            </a:endParaRPr>
          </a:p>
          <a:p>
            <a:pPr algn="ctr"/>
            <a:r>
              <a:rPr lang="en-US" b="0" i="1" dirty="0" smtClean="0">
                <a:solidFill>
                  <a:srgbClr val="222222"/>
                </a:solidFill>
                <a:effectLst/>
                <a:latin typeface="Verdana"/>
              </a:rPr>
              <a:t>But they would be wrong! It has only begun!</a:t>
            </a:r>
            <a:endParaRPr lang="en-US" b="0" i="0" dirty="0" smtClean="0">
              <a:solidFill>
                <a:srgbClr val="222222"/>
              </a:solidFill>
              <a:effectLst/>
              <a:latin typeface="Verdana"/>
            </a:endParaRPr>
          </a:p>
          <a:p>
            <a:pPr algn="ctr"/>
            <a:r>
              <a:rPr lang="en-US" b="0" i="1" dirty="0" smtClean="0">
                <a:solidFill>
                  <a:srgbClr val="222222"/>
                </a:solidFill>
                <a:effectLst/>
                <a:latin typeface="Verdana"/>
              </a:rPr>
              <a:t>For after 3 days, Jesus rose from the dead</a:t>
            </a:r>
            <a:endParaRPr lang="en-US" b="0" i="0" dirty="0" smtClean="0">
              <a:solidFill>
                <a:srgbClr val="222222"/>
              </a:solidFill>
              <a:effectLst/>
              <a:latin typeface="Verdana"/>
            </a:endParaRPr>
          </a:p>
          <a:p>
            <a:pPr algn="ctr"/>
            <a:r>
              <a:rPr lang="en-US" b="0" i="1" dirty="0" smtClean="0">
                <a:solidFill>
                  <a:srgbClr val="222222"/>
                </a:solidFill>
                <a:effectLst/>
                <a:latin typeface="Verdana"/>
              </a:rPr>
              <a:t>To give us New Life forever…just as He said!</a:t>
            </a:r>
          </a:p>
          <a:p>
            <a:pPr algn="ctr"/>
            <a:endParaRPr lang="en-US" sz="1000" b="0" i="0" dirty="0" smtClean="0">
              <a:solidFill>
                <a:srgbClr val="222222"/>
              </a:solidFill>
              <a:effectLst/>
              <a:latin typeface="Verdana"/>
            </a:endParaRPr>
          </a:p>
          <a:p>
            <a:r>
              <a:rPr lang="en-US" b="0" i="0" dirty="0" smtClean="0">
                <a:solidFill>
                  <a:srgbClr val="222222"/>
                </a:solidFill>
                <a:effectLst/>
                <a:latin typeface="Verdana"/>
              </a:rPr>
              <a:t>Our greatest hope comes in knowing that we will get to spend all of eternity with Jesus and with all who follow him! We don’t have to be slaves to sin. Jesus can help us to live with joy and life now. That is what Easter is all about! </a:t>
            </a:r>
            <a:r>
              <a:rPr lang="en-US" b="1" i="0" dirty="0" smtClean="0">
                <a:solidFill>
                  <a:srgbClr val="222222"/>
                </a:solidFill>
                <a:effectLst/>
                <a:latin typeface="Verdana"/>
              </a:rPr>
              <a:t>Take a picture of your family celebrating with GREAT JOY that Jesus is ALIVE!</a:t>
            </a:r>
          </a:p>
          <a:p>
            <a:endParaRPr lang="en-US" b="1" i="0" dirty="0" smtClean="0">
              <a:solidFill>
                <a:srgbClr val="222222"/>
              </a:solidFill>
              <a:effectLst/>
              <a:latin typeface="Verdana"/>
            </a:endParaRPr>
          </a:p>
          <a:p>
            <a:r>
              <a:rPr lang="en-US" sz="1200" b="1" i="0" dirty="0" smtClean="0">
                <a:solidFill>
                  <a:srgbClr val="000000"/>
                </a:solidFill>
                <a:effectLst/>
                <a:latin typeface="Helvetica Neue"/>
              </a:rPr>
              <a:t>Luke 24:1-12 New Revised Standard Version (NRSV)</a:t>
            </a:r>
          </a:p>
          <a:p>
            <a:r>
              <a:rPr lang="en-US" sz="1200" b="0" i="0" dirty="0" smtClean="0">
                <a:solidFill>
                  <a:srgbClr val="000000"/>
                </a:solidFill>
                <a:effectLst/>
                <a:latin typeface="Helvetica Neue"/>
              </a:rPr>
              <a:t>The Resurrection of Jesus</a:t>
            </a:r>
          </a:p>
          <a:p>
            <a:r>
              <a:rPr lang="en-US" sz="1200" b="1" i="0" dirty="0" smtClean="0">
                <a:solidFill>
                  <a:srgbClr val="000000"/>
                </a:solidFill>
                <a:effectLst/>
                <a:latin typeface="Arial"/>
              </a:rPr>
              <a:t>24 </a:t>
            </a:r>
            <a:r>
              <a:rPr lang="en-US" sz="1200" b="0" i="0" dirty="0" smtClean="0">
                <a:solidFill>
                  <a:srgbClr val="000000"/>
                </a:solidFill>
                <a:effectLst/>
                <a:latin typeface="Helvetica Neue"/>
              </a:rPr>
              <a:t>But on the first day of the week, at early dawn, they came to the tomb, taking the spices that they had prepared. </a:t>
            </a:r>
            <a:r>
              <a:rPr lang="en-US" sz="1200" b="1" i="0" baseline="30000" dirty="0" smtClean="0">
                <a:solidFill>
                  <a:srgbClr val="000000"/>
                </a:solidFill>
                <a:effectLst/>
                <a:latin typeface="Arial"/>
              </a:rPr>
              <a:t>2 </a:t>
            </a:r>
            <a:r>
              <a:rPr lang="en-US" sz="1200" b="0" i="0" dirty="0" smtClean="0">
                <a:solidFill>
                  <a:srgbClr val="000000"/>
                </a:solidFill>
                <a:effectLst/>
                <a:latin typeface="Helvetica Neue"/>
              </a:rPr>
              <a:t>They found the stone rolled away from the tomb, </a:t>
            </a:r>
            <a:r>
              <a:rPr lang="en-US" sz="1200" b="1" i="0" baseline="30000" dirty="0" smtClean="0">
                <a:solidFill>
                  <a:srgbClr val="000000"/>
                </a:solidFill>
                <a:effectLst/>
                <a:latin typeface="Arial"/>
              </a:rPr>
              <a:t>3 </a:t>
            </a:r>
            <a:r>
              <a:rPr lang="en-US" sz="1200" b="0" i="0" dirty="0" smtClean="0">
                <a:solidFill>
                  <a:srgbClr val="000000"/>
                </a:solidFill>
                <a:effectLst/>
                <a:latin typeface="Helvetica Neue"/>
              </a:rPr>
              <a:t>but when they went in, they did not find the body. </a:t>
            </a:r>
            <a:r>
              <a:rPr lang="en-US" sz="1200" b="1" i="0" baseline="30000" dirty="0" smtClean="0">
                <a:solidFill>
                  <a:srgbClr val="000000"/>
                </a:solidFill>
                <a:effectLst/>
                <a:latin typeface="Arial"/>
              </a:rPr>
              <a:t>4 </a:t>
            </a:r>
            <a:r>
              <a:rPr lang="en-US" sz="1200" b="0" i="0" dirty="0" smtClean="0">
                <a:solidFill>
                  <a:srgbClr val="000000"/>
                </a:solidFill>
                <a:effectLst/>
                <a:latin typeface="Helvetica Neue"/>
              </a:rPr>
              <a:t>While they were perplexed about this, suddenly two men in dazzling clothes stood beside them. </a:t>
            </a:r>
            <a:r>
              <a:rPr lang="en-US" sz="1200" b="1" i="0" baseline="30000" dirty="0" smtClean="0">
                <a:solidFill>
                  <a:srgbClr val="000000"/>
                </a:solidFill>
                <a:effectLst/>
                <a:latin typeface="Arial"/>
              </a:rPr>
              <a:t>5 </a:t>
            </a:r>
            <a:r>
              <a:rPr lang="en-US" sz="1200" b="0" i="0" dirty="0" smtClean="0">
                <a:solidFill>
                  <a:srgbClr val="000000"/>
                </a:solidFill>
                <a:effectLst/>
                <a:latin typeface="Helvetica Neue"/>
              </a:rPr>
              <a:t>The women were terrified and bowed their faces to the ground, but the men</a:t>
            </a:r>
            <a:r>
              <a:rPr lang="en-US" sz="1200" baseline="30000" dirty="0">
                <a:solidFill>
                  <a:srgbClr val="000000"/>
                </a:solidFill>
                <a:latin typeface="Helvetica Neue"/>
              </a:rPr>
              <a:t> </a:t>
            </a:r>
            <a:r>
              <a:rPr lang="en-US" sz="1200" b="0" i="0" dirty="0" smtClean="0">
                <a:solidFill>
                  <a:srgbClr val="000000"/>
                </a:solidFill>
                <a:effectLst/>
                <a:latin typeface="Helvetica Neue"/>
              </a:rPr>
              <a:t>said to them, “Why do you look for the living among the dead? He is not here, but has risen. </a:t>
            </a:r>
            <a:r>
              <a:rPr lang="en-US" sz="1200" b="1" i="0" baseline="30000" dirty="0" smtClean="0">
                <a:solidFill>
                  <a:srgbClr val="000000"/>
                </a:solidFill>
                <a:effectLst/>
                <a:latin typeface="Arial"/>
              </a:rPr>
              <a:t>6 </a:t>
            </a:r>
            <a:r>
              <a:rPr lang="en-US" sz="1200" b="0" i="0" dirty="0" smtClean="0">
                <a:solidFill>
                  <a:srgbClr val="000000"/>
                </a:solidFill>
                <a:effectLst/>
                <a:latin typeface="Helvetica Neue"/>
              </a:rPr>
              <a:t>Remember how he told you, while he was still in Galilee, </a:t>
            </a:r>
            <a:r>
              <a:rPr lang="en-US" sz="1200" b="1" i="0" baseline="30000" dirty="0" smtClean="0">
                <a:solidFill>
                  <a:srgbClr val="000000"/>
                </a:solidFill>
                <a:effectLst/>
                <a:latin typeface="Arial"/>
              </a:rPr>
              <a:t>7 </a:t>
            </a:r>
            <a:r>
              <a:rPr lang="en-US" sz="1200" b="0" i="0" dirty="0" smtClean="0">
                <a:solidFill>
                  <a:srgbClr val="000000"/>
                </a:solidFill>
                <a:effectLst/>
                <a:latin typeface="Helvetica Neue"/>
              </a:rPr>
              <a:t>that the Son of Man must be handed over to sinners, and be crucified, and on the third day rise again.” </a:t>
            </a:r>
            <a:r>
              <a:rPr lang="en-US" sz="1200" b="1" i="0" baseline="30000" dirty="0" smtClean="0">
                <a:solidFill>
                  <a:srgbClr val="000000"/>
                </a:solidFill>
                <a:effectLst/>
                <a:latin typeface="Arial"/>
              </a:rPr>
              <a:t>8 </a:t>
            </a:r>
            <a:r>
              <a:rPr lang="en-US" sz="1200" b="0" i="0" dirty="0" smtClean="0">
                <a:solidFill>
                  <a:srgbClr val="000000"/>
                </a:solidFill>
                <a:effectLst/>
                <a:latin typeface="Helvetica Neue"/>
              </a:rPr>
              <a:t>Then they remembered his words, </a:t>
            </a:r>
            <a:r>
              <a:rPr lang="en-US" sz="1200" b="1" i="0" baseline="30000" dirty="0" smtClean="0">
                <a:solidFill>
                  <a:srgbClr val="000000"/>
                </a:solidFill>
                <a:effectLst/>
                <a:latin typeface="Arial"/>
              </a:rPr>
              <a:t>9 </a:t>
            </a:r>
            <a:r>
              <a:rPr lang="en-US" sz="1200" b="0" i="0" dirty="0" smtClean="0">
                <a:solidFill>
                  <a:srgbClr val="000000"/>
                </a:solidFill>
                <a:effectLst/>
                <a:latin typeface="Helvetica Neue"/>
              </a:rPr>
              <a:t>and returning from the tomb, they told all this to the eleven and to all the rest. </a:t>
            </a:r>
            <a:r>
              <a:rPr lang="en-US" sz="1200" b="1" i="0" baseline="30000" dirty="0" smtClean="0">
                <a:solidFill>
                  <a:srgbClr val="000000"/>
                </a:solidFill>
                <a:effectLst/>
                <a:latin typeface="Arial"/>
              </a:rPr>
              <a:t>10 </a:t>
            </a:r>
            <a:r>
              <a:rPr lang="en-US" sz="1200" b="0" i="0" dirty="0" smtClean="0">
                <a:solidFill>
                  <a:srgbClr val="000000"/>
                </a:solidFill>
                <a:effectLst/>
                <a:latin typeface="Helvetica Neue"/>
              </a:rPr>
              <a:t>Now it was Mary Magdalene, Joanna, Mary the mother of James, and the other women with them who told this to the apostles. </a:t>
            </a:r>
            <a:r>
              <a:rPr lang="en-US" sz="1200" b="1" i="0" baseline="30000" dirty="0" smtClean="0">
                <a:solidFill>
                  <a:srgbClr val="000000"/>
                </a:solidFill>
                <a:effectLst/>
                <a:latin typeface="Arial"/>
              </a:rPr>
              <a:t>11 </a:t>
            </a:r>
            <a:r>
              <a:rPr lang="en-US" sz="1200" b="0" i="0" dirty="0" smtClean="0">
                <a:solidFill>
                  <a:srgbClr val="000000"/>
                </a:solidFill>
                <a:effectLst/>
                <a:latin typeface="Helvetica Neue"/>
              </a:rPr>
              <a:t>But these words seemed to them an idle tale, and they did not believe them. </a:t>
            </a:r>
            <a:r>
              <a:rPr lang="en-US" sz="1200" b="1" i="0" baseline="30000" dirty="0" smtClean="0">
                <a:solidFill>
                  <a:srgbClr val="000000"/>
                </a:solidFill>
                <a:effectLst/>
                <a:latin typeface="Arial"/>
              </a:rPr>
              <a:t>12 </a:t>
            </a:r>
            <a:r>
              <a:rPr lang="en-US" sz="1200" b="0" i="0" dirty="0" smtClean="0">
                <a:solidFill>
                  <a:srgbClr val="000000"/>
                </a:solidFill>
                <a:effectLst/>
                <a:latin typeface="Helvetica Neue"/>
              </a:rPr>
              <a:t>But Peter got up and ran to the tomb; stooping and looking in, he saw the linen cloths by themselves; then he went home, amazed at what had happened.</a:t>
            </a:r>
          </a:p>
          <a:p>
            <a:endParaRPr lang="en-US" b="0" i="0" dirty="0">
              <a:solidFill>
                <a:srgbClr val="222222"/>
              </a:solidFill>
              <a:effectLst/>
              <a:latin typeface="Verdana"/>
            </a:endParaRPr>
          </a:p>
        </p:txBody>
      </p:sp>
    </p:spTree>
    <p:extLst>
      <p:ext uri="{BB962C8B-B14F-4D97-AF65-F5344CB8AC3E}">
        <p14:creationId xmlns:p14="http://schemas.microsoft.com/office/powerpoint/2010/main" val="22809600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53</TotalTime>
  <Words>214</Words>
  <Application>Microsoft Office PowerPoint</Application>
  <PresentationFormat>On-screen Show (4:3)</PresentationFormat>
  <Paragraphs>95</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Easter Photo Scavenger Hunt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Easter Photo Scavenger Hunt</dc:title>
  <dc:creator>Windows User</dc:creator>
  <cp:lastModifiedBy>Windows User</cp:lastModifiedBy>
  <cp:revision>6</cp:revision>
  <dcterms:created xsi:type="dcterms:W3CDTF">2020-04-02T20:13:06Z</dcterms:created>
  <dcterms:modified xsi:type="dcterms:W3CDTF">2020-04-05T13:51:20Z</dcterms:modified>
</cp:coreProperties>
</file>